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1"/>
    <p:sldMasterId id="2147483663" r:id="rId2"/>
    <p:sldMasterId id="2147483666" r:id="rId3"/>
    <p:sldMasterId id="2147483669" r:id="rId4"/>
    <p:sldMasterId id="2147483672" r:id="rId5"/>
    <p:sldMasterId id="2147483678" r:id="rId6"/>
  </p:sldMasterIdLst>
  <p:notesMasterIdLst>
    <p:notesMasterId r:id="rId39"/>
  </p:notesMasterIdLst>
  <p:sldIdLst>
    <p:sldId id="257" r:id="rId7"/>
    <p:sldId id="258" r:id="rId8"/>
    <p:sldId id="259" r:id="rId9"/>
    <p:sldId id="260" r:id="rId10"/>
    <p:sldId id="293" r:id="rId11"/>
    <p:sldId id="261" r:id="rId12"/>
    <p:sldId id="262" r:id="rId13"/>
    <p:sldId id="263" r:id="rId14"/>
    <p:sldId id="266" r:id="rId15"/>
    <p:sldId id="267" r:id="rId16"/>
    <p:sldId id="269" r:id="rId17"/>
    <p:sldId id="270" r:id="rId18"/>
    <p:sldId id="275" r:id="rId19"/>
    <p:sldId id="282" r:id="rId20"/>
    <p:sldId id="274" r:id="rId21"/>
    <p:sldId id="278" r:id="rId22"/>
    <p:sldId id="276" r:id="rId23"/>
    <p:sldId id="280" r:id="rId24"/>
    <p:sldId id="277" r:id="rId25"/>
    <p:sldId id="279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1" r:id="rId37"/>
    <p:sldId id="271" r:id="rId3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53404F6-AF45-403F-8B0B-E58FD8E18ED2}">
          <p14:sldIdLst>
            <p14:sldId id="257"/>
            <p14:sldId id="258"/>
            <p14:sldId id="259"/>
            <p14:sldId id="260"/>
            <p14:sldId id="293"/>
            <p14:sldId id="261"/>
            <p14:sldId id="262"/>
            <p14:sldId id="263"/>
            <p14:sldId id="266"/>
            <p14:sldId id="267"/>
            <p14:sldId id="269"/>
            <p14:sldId id="270"/>
            <p14:sldId id="275"/>
            <p14:sldId id="282"/>
            <p14:sldId id="274"/>
            <p14:sldId id="278"/>
            <p14:sldId id="276"/>
            <p14:sldId id="280"/>
            <p14:sldId id="277"/>
            <p14:sldId id="279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1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06" autoAdjust="0"/>
    <p:restoredTop sz="94629" autoAdjust="0"/>
  </p:normalViewPr>
  <p:slideViewPr>
    <p:cSldViewPr>
      <p:cViewPr varScale="1">
        <p:scale>
          <a:sx n="108" d="100"/>
          <a:sy n="108" d="100"/>
        </p:scale>
        <p:origin x="4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9AABB-C9C6-43AA-902A-833FEB3847CE}" type="datetimeFigureOut">
              <a:rPr lang="ru-RU" smtClean="0"/>
              <a:t>10.01.2019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ECF74-1CAC-4F88-AAFE-84C98DBB3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468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219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1CCDC18-2183-4FD9-A097-0FDE70CAF979}" type="slidenum">
              <a:rPr lang="ru-RU" smtClean="0">
                <a:solidFill>
                  <a:prstClr val="black"/>
                </a:solidFill>
              </a:rPr>
              <a:pPr/>
              <a:t>10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1203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A145A945-4214-44BA-B5A9-1CA68303E73B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717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1CCDC18-2183-4FD9-A097-0FDE70CAF979}" type="slidenum">
              <a:rPr lang="ru-RU" smtClean="0">
                <a:solidFill>
                  <a:prstClr val="black"/>
                </a:solidFill>
              </a:rPr>
              <a:pPr/>
              <a:t>11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1203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A145A945-4214-44BA-B5A9-1CA68303E73B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717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1CCDC18-2183-4FD9-A097-0FDE70CAF979}" type="slidenum">
              <a:rPr lang="ru-RU" smtClean="0">
                <a:solidFill>
                  <a:prstClr val="black"/>
                </a:solidFill>
              </a:rPr>
              <a:pPr/>
              <a:t>12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1203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A145A945-4214-44BA-B5A9-1CA68303E73B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717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8D3C842-15F5-4118-93B3-B56D48F51314}" type="slidenum">
              <a:rPr lang="ru-RU" smtClean="0">
                <a:solidFill>
                  <a:prstClr val="black"/>
                </a:solidFill>
              </a:rPr>
              <a:pPr/>
              <a:t>2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80EBC222-5CA9-45A5-916B-59235F528885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baseline="0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70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8D3C842-15F5-4118-93B3-B56D48F51314}" type="slidenum">
              <a:rPr lang="ru-RU" smtClean="0">
                <a:solidFill>
                  <a:prstClr val="black"/>
                </a:solidFill>
              </a:rPr>
              <a:pPr/>
              <a:t>3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80EBC222-5CA9-45A5-916B-59235F528885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r>
              <a:rPr kumimoji="0" lang="ru-RU" noProof="1">
                <a:cs typeface="Arial" pitchFamily="34" charset="0"/>
              </a:rPr>
              <a:t>1</a:t>
            </a:r>
            <a:endParaRPr kumimoji="0" lang="ru-RU" baseline="0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704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3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0A90FD3-1104-4C0E-BD19-C04AAB04E560}" type="slidenum">
              <a:rPr lang="de-DE" altLang="ru-RU" smtClean="0">
                <a:solidFill>
                  <a:prstClr val="black"/>
                </a:solidFill>
              </a:rPr>
              <a:pPr/>
              <a:t>32</a:t>
            </a:fld>
            <a:endParaRPr lang="de-DE" altLang="ru-RU">
              <a:solidFill>
                <a:prstClr val="black"/>
              </a:solidFill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183" y="4343144"/>
            <a:ext cx="5029635" cy="4115019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ru-RU" altLang="ru-RU" noProof="1"/>
          </a:p>
        </p:txBody>
      </p:sp>
    </p:spTree>
    <p:extLst>
      <p:ext uri="{BB962C8B-B14F-4D97-AF65-F5344CB8AC3E}">
        <p14:creationId xmlns:p14="http://schemas.microsoft.com/office/powerpoint/2010/main" val="412393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8D3C842-15F5-4118-93B3-B56D48F51314}" type="slidenum">
              <a:rPr lang="ru-RU" smtClean="0">
                <a:solidFill>
                  <a:prstClr val="black"/>
                </a:solidFill>
              </a:rPr>
              <a:pPr/>
              <a:t>4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80EBC222-5CA9-45A5-916B-59235F528885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baseline="0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7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8D3C842-15F5-4118-93B3-B56D48F51314}" type="slidenum">
              <a:rPr lang="ru-RU" smtClean="0">
                <a:solidFill>
                  <a:prstClr val="black"/>
                </a:solidFill>
              </a:rPr>
              <a:pPr/>
              <a:t>5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80EBC222-5CA9-45A5-916B-59235F528885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baseline="0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0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8D3C842-15F5-4118-93B3-B56D48F51314}" type="slidenum">
              <a:rPr lang="ru-RU" smtClean="0">
                <a:solidFill>
                  <a:prstClr val="black"/>
                </a:solidFill>
              </a:rPr>
              <a:pPr/>
              <a:t>6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80EBC222-5CA9-45A5-916B-59235F528885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baseline="0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70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823CC4-FED0-46D8-B338-6A49B477DF90}" type="slidenum">
              <a:rPr lang="ru-RU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556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1CCDC18-2183-4FD9-A097-0FDE70CAF979}" type="slidenum">
              <a:rPr lang="ru-RU" smtClean="0">
                <a:solidFill>
                  <a:prstClr val="black"/>
                </a:solidFill>
              </a:rPr>
              <a:pPr/>
              <a:t>8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1203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A145A945-4214-44BA-B5A9-1CA68303E73B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717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1CCDC18-2183-4FD9-A097-0FDE70CAF979}" type="slidenum">
              <a:rPr lang="ru-RU" smtClean="0">
                <a:solidFill>
                  <a:prstClr val="black"/>
                </a:solidFill>
              </a:rPr>
              <a:pPr/>
              <a:t>9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1203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A145A945-4214-44BA-B5A9-1CA68303E73B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717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23850" y="238539"/>
            <a:ext cx="8497092" cy="61645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323850" y="854994"/>
            <a:ext cx="8496300" cy="33624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endParaRPr lang="de-DE" dirty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black"/>
                </a:solidFill>
              </a:rPr>
              <a:t>Стр. </a:t>
            </a:r>
            <a:fld id="{4E7C34D8-C312-4D46-ABF5-8CA01CE57B16}" type="slidenum">
              <a:rPr 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8203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ru-RU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ru-RU">
                <a:solidFill>
                  <a:prstClr val="black"/>
                </a:solidFill>
              </a:rPr>
              <a:t>Стр. </a:t>
            </a:r>
            <a:fld id="{56F2DCAE-80BF-45C3-B74A-3BA349CF89F6}" type="slidenum">
              <a:rPr lang="de-DE" alt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05643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ru-R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ru-RU">
                <a:solidFill>
                  <a:prstClr val="black"/>
                </a:solidFill>
              </a:rPr>
              <a:t>Стр. </a:t>
            </a:r>
            <a:fld id="{A14F925C-88EF-41CE-A289-BD24C4C53697}" type="slidenum">
              <a:rPr lang="de-DE" alt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61133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ru-RU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ru-RU">
                <a:solidFill>
                  <a:prstClr val="black"/>
                </a:solidFill>
              </a:rPr>
              <a:t>Стр. </a:t>
            </a:r>
            <a:fld id="{A128D019-E771-49AB-93BA-BEA67AACC870}" type="slidenum">
              <a:rPr lang="de-DE" alt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440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309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23850" y="238539"/>
            <a:ext cx="8497092" cy="61645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323850" y="854994"/>
            <a:ext cx="8496300" cy="33624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black"/>
                </a:solidFill>
              </a:rPr>
              <a:t>Стр. </a:t>
            </a:r>
            <a:fld id="{4E7C34D8-C312-4D46-ABF5-8CA01CE57B16}" type="slidenum">
              <a:rPr 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1839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07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23850" y="238539"/>
            <a:ext cx="8497092" cy="61645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323850" y="854994"/>
            <a:ext cx="8496300" cy="33624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black"/>
                </a:solidFill>
              </a:rPr>
              <a:t>Стр. </a:t>
            </a:r>
            <a:fld id="{4E7C34D8-C312-4D46-ABF5-8CA01CE57B16}" type="slidenum">
              <a:rPr 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4817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63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23850" y="238539"/>
            <a:ext cx="8497092" cy="61645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323850" y="854994"/>
            <a:ext cx="8496300" cy="33624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black"/>
                </a:solidFill>
              </a:rPr>
              <a:t>Стр. </a:t>
            </a:r>
            <a:fld id="{4E7C34D8-C312-4D46-ABF5-8CA01CE57B16}" type="slidenum">
              <a:rPr 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7043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57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23850" y="238539"/>
            <a:ext cx="8497092" cy="61645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323850" y="854994"/>
            <a:ext cx="8496300" cy="33624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black"/>
                </a:solidFill>
              </a:rPr>
              <a:t>Стр. </a:t>
            </a:r>
            <a:fld id="{4E7C34D8-C312-4D46-ABF5-8CA01CE57B16}" type="slidenum">
              <a:rPr 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0119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:\JOBS ZUM BEARBEITEN\D2481_Strategietools\Grundlagen\table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0" y="317500"/>
            <a:ext cx="9144000" cy="562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335560" y="1998133"/>
            <a:ext cx="6217640" cy="1416050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7171" y="4037202"/>
            <a:ext cx="6226029" cy="1271398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ru-RU"/>
          </a:p>
        </p:txBody>
      </p:sp>
      <p:sp>
        <p:nvSpPr>
          <p:cNvPr id="6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ru-RU" dirty="0">
                <a:solidFill>
                  <a:prstClr val="black"/>
                </a:solidFill>
              </a:rPr>
              <a:t>Стр. </a:t>
            </a:r>
            <a:fld id="{2CF74CB0-F0B5-41E9-BA71-20606D10B8F1}" type="slidenum">
              <a:rPr lang="de-DE" altLang="ru-RU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3013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23850" y="238539"/>
            <a:ext cx="8497092" cy="61645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323850" y="854994"/>
            <a:ext cx="8496300" cy="33624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ru-R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ru-RU">
                <a:solidFill>
                  <a:prstClr val="black"/>
                </a:solidFill>
              </a:rPr>
              <a:t>Стр. </a:t>
            </a:r>
            <a:fld id="{A4CED0C5-ED51-4CAE-B403-C2A41A79FC68}" type="slidenum">
              <a:rPr lang="de-DE" alt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4337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717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19075" y="6410325"/>
            <a:ext cx="1490663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60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852613" y="6410325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>
                <a:solidFill>
                  <a:prstClr val="black"/>
                </a:solidFill>
              </a:rPr>
              <a:t>Стр. </a:t>
            </a:r>
            <a:fld id="{827EB3EC-A0FC-4DD2-B272-B8CC7C9619E1}" type="slidenum">
              <a:rPr lang="ru-RU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717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19075" y="6410325"/>
            <a:ext cx="1490663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60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852613" y="6410325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>
                <a:solidFill>
                  <a:prstClr val="black"/>
                </a:solidFill>
              </a:rPr>
              <a:t>Стр. </a:t>
            </a:r>
            <a:fld id="{827EB3EC-A0FC-4DD2-B272-B8CC7C9619E1}" type="slidenum">
              <a:rPr lang="ru-RU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09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717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19075" y="6410325"/>
            <a:ext cx="1490663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60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852613" y="6410325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>
                <a:solidFill>
                  <a:prstClr val="black"/>
                </a:solidFill>
              </a:rPr>
              <a:t>Стр. </a:t>
            </a:r>
            <a:fld id="{827EB3EC-A0FC-4DD2-B272-B8CC7C9619E1}" type="slidenum">
              <a:rPr lang="ru-RU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717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19075" y="6410325"/>
            <a:ext cx="1490663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60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852613" y="6410325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>
                <a:solidFill>
                  <a:prstClr val="black"/>
                </a:solidFill>
              </a:rPr>
              <a:t>Стр. </a:t>
            </a:r>
            <a:fld id="{827EB3EC-A0FC-4DD2-B272-B8CC7C9619E1}" type="slidenum">
              <a:rPr lang="ru-RU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59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3850" y="1554163"/>
            <a:ext cx="84963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ru-RU"/>
              <a:t>Textmasterformate durch Klicken bearbeiten</a:t>
            </a:r>
          </a:p>
          <a:p>
            <a:pPr lvl="1"/>
            <a:r>
              <a:rPr lang="de-DE" altLang="ru-RU"/>
              <a:t>Zweite Ebene</a:t>
            </a:r>
          </a:p>
          <a:p>
            <a:pPr lvl="2"/>
            <a:r>
              <a:rPr lang="de-DE" altLang="ru-RU"/>
              <a:t>Dritte Ebene</a:t>
            </a:r>
          </a:p>
        </p:txBody>
      </p:sp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0"/>
            <a:ext cx="849630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ru-RU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32385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 smtClean="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ru-R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47650" y="6356350"/>
            <a:ext cx="1457325" cy="365125"/>
          </a:xfrm>
          <a:prstGeom prst="rect">
            <a:avLst/>
          </a:prstGeom>
          <a:gradFill>
            <a:gsLst>
              <a:gs pos="0">
                <a:srgbClr val="5F8ED9"/>
              </a:gs>
              <a:gs pos="50000">
                <a:srgbClr val="8EB4E3"/>
              </a:gs>
              <a:gs pos="100000">
                <a:srgbClr val="C6D9F1">
                  <a:alpha val="14902"/>
                </a:srgbClr>
              </a:gs>
            </a:gsLst>
            <a:lin ang="16200000" scaled="1"/>
          </a:gradFill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6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719263" y="6356350"/>
            <a:ext cx="11144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>
                <a:solidFill>
                  <a:prstClr val="black"/>
                </a:solidFill>
              </a:rPr>
              <a:t>Стр. </a:t>
            </a:r>
            <a:fld id="{42D759B2-9E95-43EC-A219-6234572FE2A1}" type="slidenum">
              <a:rPr lang="de-DE" altLang="ru-RU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18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ransition spd="med"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360363" indent="-18415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-"/>
        <a:defRPr kumimoji="1" kern="12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536575" indent="-1762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kern="12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720725" indent="-18415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-"/>
        <a:defRPr kumimoji="1" kern="12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896938" indent="-1762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kern="12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717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19075" y="6410325"/>
            <a:ext cx="1490663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60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defRPr>
            </a:lvl1pPr>
          </a:lstStyle>
          <a:p>
            <a:pPr defTabSz="457200">
              <a:defRPr/>
            </a:pPr>
            <a:r>
              <a:rPr lang="ru-RU">
                <a:solidFill>
                  <a:prstClr val="white"/>
                </a:solidFill>
              </a:rPr>
              <a:t>ВШЭ-2019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852613" y="6410325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>
                <a:solidFill>
                  <a:prstClr val="black"/>
                </a:solidFill>
              </a:rPr>
              <a:t>Стр. </a:t>
            </a:r>
            <a:fld id="{827EB3EC-A0FC-4DD2-B272-B8CC7C9619E1}" type="slidenum">
              <a:rPr lang="ru-RU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25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resentationload.de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Neutral Abstract 7 V1 F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625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hteck 19">
            <a:hlinkClick r:id="rId4"/>
          </p:cNvPr>
          <p:cNvSpPr/>
          <p:nvPr/>
        </p:nvSpPr>
        <p:spPr>
          <a:xfrm>
            <a:off x="6877050" y="6276975"/>
            <a:ext cx="2266950" cy="58102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44" name="Прямоугольник 3"/>
          <p:cNvSpPr>
            <a:spLocks noChangeArrowheads="1"/>
          </p:cNvSpPr>
          <p:nvPr/>
        </p:nvSpPr>
        <p:spPr bwMode="auto">
          <a:xfrm>
            <a:off x="722312" y="1196752"/>
            <a:ext cx="8026151" cy="490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54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Основы</a:t>
            </a:r>
            <a:br>
              <a:rPr lang="en-US" sz="54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</a:br>
            <a:r>
              <a:rPr lang="ru-RU" sz="54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Операционных</a:t>
            </a:r>
            <a:r>
              <a:rPr lang="en-US" sz="54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54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</a:br>
            <a:r>
              <a:rPr lang="ru-RU" sz="54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Систем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2400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Лектор – к.ф.-</a:t>
            </a:r>
            <a:r>
              <a:rPr lang="ru-RU" sz="2400" dirty="0" err="1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м.н</a:t>
            </a:r>
            <a:r>
              <a:rPr lang="ru-RU" sz="24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, доцент Карпов Владимир Ефимович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carpson@mail.ru</a:t>
            </a:r>
            <a:endParaRPr lang="ru-RU" sz="2400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ts val="3000"/>
              </a:spcBef>
              <a:spcAft>
                <a:spcPct val="0"/>
              </a:spcAft>
            </a:pPr>
            <a:r>
              <a:rPr lang="ru-RU" sz="54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ВШЭ-2019</a:t>
            </a:r>
          </a:p>
        </p:txBody>
      </p:sp>
    </p:spTree>
    <p:extLst>
      <p:ext uri="{BB962C8B-B14F-4D97-AF65-F5344CB8AC3E}">
        <p14:creationId xmlns:p14="http://schemas.microsoft.com/office/powerpoint/2010/main" val="4282175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_h1"/>
          <p:cNvSpPr>
            <a:spLocks noGrp="1" noChangeArrowheads="1"/>
          </p:cNvSpPr>
          <p:nvPr>
            <p:ph type="title"/>
          </p:nvPr>
        </p:nvSpPr>
        <p:spPr>
          <a:xfrm>
            <a:off x="179512" y="238125"/>
            <a:ext cx="8784976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Структура вычислительной системы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36550" y="980728"/>
            <a:ext cx="8496300" cy="518457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defTabSz="457200" fontAlgn="base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defRPr/>
            </a:pPr>
            <a:endParaRPr lang="ru-RU" sz="2300" noProof="1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202901"/>
            <a:ext cx="1347597" cy="74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250067"/>
            <a:ext cx="751999" cy="605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668" y="5204626"/>
            <a:ext cx="140874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 descr="http://xn----8sbacgtlkl0bfdudl4a2l.xn--p1ai/wp-content/uploads/2014/04/kompiuternie-kursy-dlya-nachinaushi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53" y="1251119"/>
            <a:ext cx="120205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5"/>
          <p:cNvSpPr>
            <a:spLocks noChangeArrowheads="1"/>
          </p:cNvSpPr>
          <p:nvPr/>
        </p:nvSpPr>
        <p:spPr bwMode="gray">
          <a:xfrm>
            <a:off x="683568" y="513013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Техническое  обеспечение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428" y="3052956"/>
            <a:ext cx="782955" cy="11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 descr="http://techinbits.com/wp-content/uploads/2015/06/illu_reprenez-le-controle-a-l-aide-de-linux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95018"/>
            <a:ext cx="12573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ttp://www.soft.su/upload/iblock/c24/c24cd420aa08f62c352c4e3d4e7d4b9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179638"/>
            <a:ext cx="738188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://supercomputer.susu.ru/upload/users/simulation/_images/flowvision_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16" y="3308226"/>
            <a:ext cx="11430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9"/>
          <p:cNvSpPr>
            <a:spLocks noChangeArrowheads="1"/>
          </p:cNvSpPr>
          <p:nvPr/>
        </p:nvSpPr>
        <p:spPr bwMode="gray">
          <a:xfrm rot="5400000" flipV="1">
            <a:off x="1718770" y="2060876"/>
            <a:ext cx="449932" cy="504000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gray">
          <a:xfrm rot="5400000" flipV="1">
            <a:off x="1723331" y="4612779"/>
            <a:ext cx="432048" cy="512762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21" name="AutoShape 9"/>
          <p:cNvSpPr>
            <a:spLocks noChangeArrowheads="1"/>
          </p:cNvSpPr>
          <p:nvPr/>
        </p:nvSpPr>
        <p:spPr bwMode="gray">
          <a:xfrm rot="5400000" flipV="1">
            <a:off x="1741187" y="3334547"/>
            <a:ext cx="404986" cy="504000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gray">
          <a:xfrm>
            <a:off x="683568" y="2564904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Прикладные программы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gray">
          <a:xfrm>
            <a:off x="681918" y="3833986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Системные программы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683568" y="126876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Пользователь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0721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_h1"/>
          <p:cNvSpPr>
            <a:spLocks noGrp="1" noChangeArrowheads="1"/>
          </p:cNvSpPr>
          <p:nvPr>
            <p:ph type="title"/>
          </p:nvPr>
        </p:nvSpPr>
        <p:spPr>
          <a:xfrm>
            <a:off x="179512" y="238125"/>
            <a:ext cx="8784976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Структура вычислительной системы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36550" y="980728"/>
            <a:ext cx="8496300" cy="518457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defTabSz="457200" fontAlgn="base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defRPr/>
            </a:pPr>
            <a:endParaRPr lang="ru-RU" sz="2300" noProof="1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202901"/>
            <a:ext cx="1347597" cy="74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250067"/>
            <a:ext cx="751999" cy="605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668" y="5204626"/>
            <a:ext cx="140874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 descr="http://xn----8sbacgtlkl0bfdudl4a2l.xn--p1ai/wp-content/uploads/2014/04/kompiuternie-kursy-dlya-nachinaushi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53" y="1251119"/>
            <a:ext cx="120205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428" y="3052956"/>
            <a:ext cx="782955" cy="11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 descr="http://techinbits.com/wp-content/uploads/2015/06/illu_reprenez-le-controle-a-l-aide-de-linux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95018"/>
            <a:ext cx="12573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ttp://www.soft.su/upload/iblock/c24/c24cd420aa08f62c352c4e3d4e7d4b9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179638"/>
            <a:ext cx="738188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://supercomputer.susu.ru/upload/users/simulation/_images/flowvision_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16" y="3308226"/>
            <a:ext cx="11430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9"/>
          <p:cNvSpPr>
            <a:spLocks noChangeArrowheads="1"/>
          </p:cNvSpPr>
          <p:nvPr/>
        </p:nvSpPr>
        <p:spPr bwMode="gray">
          <a:xfrm rot="5400000" flipV="1">
            <a:off x="1880878" y="4770326"/>
            <a:ext cx="116954" cy="512762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gray">
          <a:xfrm rot="5400000" flipV="1">
            <a:off x="1871728" y="1900846"/>
            <a:ext cx="144016" cy="504000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35" name="AutoShape 9"/>
          <p:cNvSpPr>
            <a:spLocks noChangeArrowheads="1"/>
          </p:cNvSpPr>
          <p:nvPr/>
        </p:nvSpPr>
        <p:spPr bwMode="gray">
          <a:xfrm rot="5400000" flipV="1">
            <a:off x="1889584" y="3807160"/>
            <a:ext cx="116954" cy="512762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36" name="AutoShape 9"/>
          <p:cNvSpPr>
            <a:spLocks noChangeArrowheads="1"/>
          </p:cNvSpPr>
          <p:nvPr/>
        </p:nvSpPr>
        <p:spPr bwMode="gray">
          <a:xfrm rot="5400000" flipV="1">
            <a:off x="1889584" y="2871056"/>
            <a:ext cx="116954" cy="512762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gray">
          <a:xfrm>
            <a:off x="683568" y="126876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Пользователь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683568" y="2231926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Прикладные программы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gray">
          <a:xfrm>
            <a:off x="683568" y="3185914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Прочие системные программы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gray">
          <a:xfrm>
            <a:off x="683568" y="414908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Операционная система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gray">
          <a:xfrm>
            <a:off x="683568" y="513013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Техническое  обеспечение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91331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_h1"/>
          <p:cNvSpPr>
            <a:spLocks noGrp="1" noChangeArrowheads="1"/>
          </p:cNvSpPr>
          <p:nvPr>
            <p:ph type="title"/>
          </p:nvPr>
        </p:nvSpPr>
        <p:spPr>
          <a:xfrm>
            <a:off x="179512" y="238125"/>
            <a:ext cx="8784976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Структура вычислительной системы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36550" y="980728"/>
            <a:ext cx="8496300" cy="518457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defTabSz="457200" fontAlgn="base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defRPr/>
            </a:pPr>
            <a:endParaRPr lang="ru-RU" sz="2300" noProof="1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gray">
          <a:xfrm rot="5400000" flipV="1">
            <a:off x="1880878" y="4770326"/>
            <a:ext cx="116954" cy="512762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gray">
          <a:xfrm rot="5400000" flipV="1">
            <a:off x="1871728" y="1900846"/>
            <a:ext cx="144016" cy="504000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35" name="AutoShape 9"/>
          <p:cNvSpPr>
            <a:spLocks noChangeArrowheads="1"/>
          </p:cNvSpPr>
          <p:nvPr/>
        </p:nvSpPr>
        <p:spPr bwMode="gray">
          <a:xfrm rot="5400000" flipV="1">
            <a:off x="1889584" y="3807160"/>
            <a:ext cx="116954" cy="512762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36" name="AutoShape 9"/>
          <p:cNvSpPr>
            <a:spLocks noChangeArrowheads="1"/>
          </p:cNvSpPr>
          <p:nvPr/>
        </p:nvSpPr>
        <p:spPr bwMode="gray">
          <a:xfrm rot="5400000" flipV="1">
            <a:off x="1889584" y="2871056"/>
            <a:ext cx="116954" cy="512762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gray">
          <a:xfrm>
            <a:off x="683568" y="126876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Пользователь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683568" y="2231926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Прикладные программы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gray">
          <a:xfrm>
            <a:off x="683568" y="3185914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Прочие системные программы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gray">
          <a:xfrm>
            <a:off x="683568" y="414908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Операционная система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gray">
          <a:xfrm>
            <a:off x="683568" y="513013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Техническое  обеспечение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11560" y="1196752"/>
            <a:ext cx="7776864" cy="95609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292080" y="1340768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Алгоритмы </a:t>
            </a:r>
            <a:br>
              <a:rPr lang="ru-RU" dirty="0"/>
            </a:br>
            <a:r>
              <a:rPr lang="ru-RU" dirty="0"/>
              <a:t>и алгоритмические языки</a:t>
            </a:r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611560" y="5065194"/>
            <a:ext cx="7776864" cy="95609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5292080" y="5230941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Архитектура ЭВМ</a:t>
            </a:r>
            <a:br>
              <a:rPr lang="ru-RU" dirty="0"/>
            </a:br>
            <a:r>
              <a:rPr lang="ru-RU" dirty="0"/>
              <a:t>и ассемблеры</a:t>
            </a:r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611560" y="4077072"/>
            <a:ext cx="7776864" cy="100811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кругленный прямоугольник 47"/>
          <p:cNvSpPr/>
          <p:nvPr/>
        </p:nvSpPr>
        <p:spPr>
          <a:xfrm>
            <a:off x="611560" y="2152846"/>
            <a:ext cx="7776864" cy="95609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Скругленный прямоугольник 48"/>
          <p:cNvSpPr/>
          <p:nvPr/>
        </p:nvSpPr>
        <p:spPr>
          <a:xfrm>
            <a:off x="611560" y="3120978"/>
            <a:ext cx="7776864" cy="95609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/>
          <p:cNvSpPr txBox="1"/>
          <p:nvPr/>
        </p:nvSpPr>
        <p:spPr>
          <a:xfrm>
            <a:off x="5292080" y="3286725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Системное</a:t>
            </a:r>
            <a:br>
              <a:rPr lang="ru-RU" dirty="0"/>
            </a:br>
            <a:r>
              <a:rPr lang="ru-RU" dirty="0"/>
              <a:t>программирование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292080" y="2276872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Использование</a:t>
            </a:r>
            <a:br>
              <a:rPr lang="ru-RU" dirty="0"/>
            </a:br>
            <a:r>
              <a:rPr lang="ru-RU" dirty="0"/>
              <a:t>прикладных пакетов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92080" y="4222829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Основы</a:t>
            </a:r>
            <a:br>
              <a:rPr lang="ru-RU" dirty="0"/>
            </a:br>
            <a:r>
              <a:rPr lang="ru-RU" dirty="0"/>
              <a:t>операционных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318589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0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0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  <p:bldP spid="47" grpId="1" animBg="1"/>
      <p:bldP spid="48" grpId="0" animBg="1"/>
      <p:bldP spid="49" grpId="0" animBg="1"/>
      <p:bldP spid="50" grpId="0"/>
      <p:bldP spid="51" grpId="0"/>
      <p:bldP spid="52" grpId="0"/>
      <p:bldP spid="5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424847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Что такое операционная система?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Слон и слепцы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pic>
        <p:nvPicPr>
          <p:cNvPr id="13323" name="Picture 11" descr="http://www.kirishi.ru/%7Eomipron/scheme/a54.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42852"/>
            <a:ext cx="50419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5118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772817"/>
            <a:ext cx="8496300" cy="223224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Что такое операционная система?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Основные точки зрения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8" name="Rechteck 39"/>
          <p:cNvSpPr>
            <a:spLocks noChangeArrowheads="1"/>
          </p:cNvSpPr>
          <p:nvPr/>
        </p:nvSpPr>
        <p:spPr bwMode="gray">
          <a:xfrm>
            <a:off x="323528" y="4293096"/>
            <a:ext cx="8496300" cy="136815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Проще сказать, не что такое есть </a:t>
            </a:r>
            <a:b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операционная система, а для чего она нужна, </a:t>
            </a:r>
            <a:b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и что она делает</a:t>
            </a:r>
          </a:p>
        </p:txBody>
      </p:sp>
      <p:pic>
        <p:nvPicPr>
          <p:cNvPr id="13314" name="Picture 2" descr="http://fakty.ua/user_uploads/images/articles/2015/09/16/206004/17s14%20Vzyatka%20k%D0%BE%D0%BF%D1%96%D1%8E%D0%B2%D0%B0%D1%82%D0%B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70824"/>
            <a:ext cx="2541961" cy="165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624" y="1850891"/>
            <a:ext cx="802005" cy="2082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 descr="&amp;Kcy;&amp;acy;&amp;rcy;&amp;tcy;&amp;icy;&amp;ncy;&amp;kcy;&amp;icy; &amp;pcy;&amp;ocy; &amp;zcy;&amp;acy;&amp;pcy;&amp;rcy;&amp;ocy;&amp;scy;&amp;ucy; &amp;fcy;&amp;ocy;&amp;kcy;&amp;ucy;&amp;scy;&amp;ncy;&amp;icy;&amp;kcy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066915"/>
            <a:ext cx="179070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7174" y="1988840"/>
            <a:ext cx="78488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Распорядитель ресурсов 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Защитник пользователей и программ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Виртуальная машина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Кот в мешке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Постоянно функционирующее ядро</a:t>
            </a:r>
            <a:endParaRPr lang="ru-RU" sz="2000" dirty="0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063" y="1840903"/>
            <a:ext cx="1115125" cy="208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063" y="2087110"/>
            <a:ext cx="12382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4106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33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Эволюция вычислительных систем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302433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1-й период (1945 – 1955 гг.)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144" y="1844824"/>
            <a:ext cx="480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Ламповые машины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Нет разделения персонала 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Ввод программы коммутацией или перфокартами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Одновременное выполнение только одной операции 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Появление прообразов первых компиляторов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Нет операционных систем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dirty="0"/>
          </a:p>
        </p:txBody>
      </p:sp>
      <p:pic>
        <p:nvPicPr>
          <p:cNvPr id="11266" name="Picture 2" descr="http://www.idg.se/polopoly_fs/1.130639.LATEST%21imageManager/1740003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71277"/>
            <a:ext cx="3381375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4941168"/>
            <a:ext cx="8496300" cy="136815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Научно-исследовательская работа в области вычислительной техники</a:t>
            </a:r>
          </a:p>
        </p:txBody>
      </p:sp>
    </p:spTree>
    <p:extLst>
      <p:ext uri="{BB962C8B-B14F-4D97-AF65-F5344CB8AC3E}">
        <p14:creationId xmlns:p14="http://schemas.microsoft.com/office/powerpoint/2010/main" val="29610688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Эволюция вычислительных систем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302433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2-й период (1955 – начало 60х гг.)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144" y="1844824"/>
            <a:ext cx="480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Транзисторные машины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Происходит разделение персонала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Бурное развитие алгоритмических языков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Ввод задания колодой перфокарт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Вывод результатов на печать 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Пакеты заданий и системы пакетной обработки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4941168"/>
            <a:ext cx="8496300" cy="136815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8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Начало использования ЭВМ в научных и коммерческих целях</a:t>
            </a:r>
            <a:endParaRPr lang="ru-RU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8" name="Picture 2" descr="http://ed-thelen.org/comp-hist/BRL61-05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098" y="2069349"/>
            <a:ext cx="3380400" cy="23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8364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338437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Эволюция вычислительных систем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3-й период (начало 60х – 1980 гг.)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144" y="1844824"/>
            <a:ext cx="480092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Машины на интегральных схемах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Использование спулинга (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spooling)</a:t>
            </a:r>
            <a:endParaRPr lang="ru-RU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Планирование заданий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Мультипрограммные пакетные системы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dirty="0"/>
          </a:p>
        </p:txBody>
      </p:sp>
      <p:pic>
        <p:nvPicPr>
          <p:cNvPr id="14340" name="Picture 4" descr="http://www.ferra.ru/580x3000/images/391/3912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204863"/>
            <a:ext cx="3380400" cy="190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8218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39"/>
          <p:cNvSpPr>
            <a:spLocks noChangeArrowheads="1"/>
          </p:cNvSpPr>
          <p:nvPr/>
        </p:nvSpPr>
        <p:spPr bwMode="gray">
          <a:xfrm>
            <a:off x="324172" y="1772816"/>
            <a:ext cx="4103812" cy="331236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4"/>
            <a:ext cx="8496300" cy="1174652"/>
          </a:xfrm>
        </p:spPr>
        <p:txBody>
          <a:bodyPr/>
          <a:lstStyle/>
          <a:p>
            <a:pPr eaLnBrk="1" hangingPunct="1"/>
            <a:r>
              <a:rPr kumimoji="0" lang="ru-RU" sz="3600" b="1" noProof="1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Мультипрограммирование и эволюция вычислительных систем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5166" y="1815207"/>
            <a:ext cx="382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Software</a:t>
            </a:r>
            <a:endParaRPr lang="ru-RU" sz="24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2345392"/>
            <a:ext cx="400883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Планирование заданий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Управление памятью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Сохранение контекста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Планирование использования процессора</a:t>
            </a: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Системные вызовы</a:t>
            </a: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Средства коммуникации</a:t>
            </a: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Средства синхронизации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dirty="0"/>
          </a:p>
        </p:txBody>
      </p:sp>
      <p:sp>
        <p:nvSpPr>
          <p:cNvPr id="10" name="Rechteck 39"/>
          <p:cNvSpPr>
            <a:spLocks noChangeArrowheads="1"/>
          </p:cNvSpPr>
          <p:nvPr/>
        </p:nvSpPr>
        <p:spPr bwMode="gray">
          <a:xfrm>
            <a:off x="4716660" y="1772816"/>
            <a:ext cx="4103812" cy="331236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47654" y="1815207"/>
            <a:ext cx="382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Hardware</a:t>
            </a:r>
            <a:endParaRPr lang="ru-RU" sz="2400" b="1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11640" y="2348880"/>
            <a:ext cx="4008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Защита памяти</a:t>
            </a: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Сохранение контекста</a:t>
            </a: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Механизм прерываний</a:t>
            </a:r>
            <a:endParaRPr lang="en-US" dirty="0"/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Привилегированные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57880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Эволюция вычислительных систем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338437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3-й период (начало 60х – 1980 гг.)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144" y="1844824"/>
            <a:ext cx="4800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Машины на интегральных схемах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Использование спулинга (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spooling)</a:t>
            </a:r>
            <a:endParaRPr lang="ru-RU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Планирование заданий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Мультипрограммные пакетные системы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Системы разделения времени (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time-sharing)</a:t>
            </a:r>
            <a:endParaRPr lang="ru-RU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Виртуальная память</a:t>
            </a: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5229200"/>
            <a:ext cx="8496300" cy="10801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Широкое использования ЭВМ в научных и коммерческих целях</a:t>
            </a:r>
          </a:p>
        </p:txBody>
      </p:sp>
      <p:pic>
        <p:nvPicPr>
          <p:cNvPr id="14340" name="Picture 4" descr="http://www.ferra.ru/580x3000/images/391/3912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204863"/>
            <a:ext cx="3380400" cy="190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7144" y="4305290"/>
            <a:ext cx="8388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Интерактивная отладка программ, файловые системы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Семейства ЭВМ</a:t>
            </a:r>
          </a:p>
        </p:txBody>
      </p:sp>
    </p:spTree>
    <p:extLst>
      <p:ext uri="{BB962C8B-B14F-4D97-AF65-F5344CB8AC3E}">
        <p14:creationId xmlns:p14="http://schemas.microsoft.com/office/powerpoint/2010/main" val="15037808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_h1"/>
          <p:cNvSpPr>
            <a:spLocks noGrp="1" noChangeArrowheads="1"/>
          </p:cNvSpPr>
          <p:nvPr>
            <p:ph type="title"/>
          </p:nvPr>
        </p:nvSpPr>
        <p:spPr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Литература к курсу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36550" y="1772816"/>
            <a:ext cx="8496300" cy="44672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defTabSz="457200" fontAlgn="base">
              <a:spcBef>
                <a:spcPct val="0"/>
              </a:spcBef>
              <a:spcAft>
                <a:spcPct val="20000"/>
              </a:spcAft>
              <a:defRPr/>
            </a:pPr>
            <a:endParaRPr lang="en-US" sz="2000" noProof="1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hteck 36"/>
          <p:cNvSpPr>
            <a:spLocks noChangeArrowheads="1"/>
          </p:cNvSpPr>
          <p:nvPr/>
        </p:nvSpPr>
        <p:spPr bwMode="gray">
          <a:xfrm>
            <a:off x="323850" y="1010692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Основная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44278"/>
            <a:ext cx="267652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851127" y="2420888"/>
            <a:ext cx="4825329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2400" dirty="0" err="1">
                <a:latin typeface="Arial" pitchFamily="34" charset="0"/>
                <a:cs typeface="Arial" pitchFamily="34" charset="0"/>
              </a:rPr>
              <a:t>В.Е.Карпов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ru-RU" sz="2400" dirty="0" err="1">
                <a:latin typeface="Arial" pitchFamily="34" charset="0"/>
                <a:cs typeface="Arial" pitchFamily="34" charset="0"/>
              </a:rPr>
              <a:t>К.А.Коньков</a:t>
            </a:r>
            <a:br>
              <a:rPr lang="ru-RU" sz="2400" dirty="0">
                <a:latin typeface="Arial" pitchFamily="34" charset="0"/>
                <a:cs typeface="Arial" pitchFamily="34" charset="0"/>
              </a:rPr>
            </a:b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ru-RU" sz="2800" dirty="0">
                <a:latin typeface="Arial" pitchFamily="34" charset="0"/>
                <a:cs typeface="Arial" pitchFamily="34" charset="0"/>
              </a:rPr>
              <a:t>Основы операционных систем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Лекции:</a:t>
            </a:r>
          </a:p>
          <a:p>
            <a:pPr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http://www.intuit.ru/studies/courses/2192/31/info</a:t>
            </a:r>
            <a:endParaRPr lang="ru-RU" sz="16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Практика:</a:t>
            </a:r>
          </a:p>
          <a:p>
            <a:pPr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http://www.intuit.ru/studies/courses/2249/52/info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9342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Эволюция вычислительных систем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273630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4-й период (1980 – 2005 гг.)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144" y="1844824"/>
            <a:ext cx="4800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Машины на больших интегральных схемах (БИС)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Персональные ЭВМ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Дружественное программное обеспечение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Сетевые и распределенные операционные системы</a:t>
            </a: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4725144"/>
            <a:ext cx="8496300" cy="14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Широкое использования ЭВМ в быту, в образовании, на производстве</a:t>
            </a: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364" name="Picture 4" descr="http://albas.ru/wp-content/uploads/2012/03/IBM_PC_XT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3" y="1958577"/>
            <a:ext cx="3380400" cy="224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6254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Эволюция вычислительных систем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237626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5</a:t>
            </a: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-й период (2005 </a:t>
            </a: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- ?? </a:t>
            </a: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гг.)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144" y="1844824"/>
            <a:ext cx="5232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Машины на многоядерных процессорах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Мобильные компьютеры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Высокопроизводительные вычислительные системы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Облачные технологии</a:t>
            </a:r>
            <a:endParaRPr lang="ru-RU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Виртуализация выполнения программ</a:t>
            </a: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4437112"/>
            <a:ext cx="8496300" cy="14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Глобальная компьютеризация</a:t>
            </a: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227" y="1904990"/>
            <a:ext cx="1502093" cy="2131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612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Основные функции ОС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340768"/>
            <a:ext cx="8496300" cy="25202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5166" y="191683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55166" y="1484784"/>
            <a:ext cx="79332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Планирование заданий и использования процессора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Обеспечение программ средствами коммуникации и синхронизации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Управление памятью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Управление файловой системой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Управление вводом-выводом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Обеспечение безопасности</a:t>
            </a: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4149080"/>
            <a:ext cx="8496300" cy="172819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Операционные системы существуют потому, </a:t>
            </a:r>
            <a:b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что на данный момент их существование – </a:t>
            </a:r>
            <a:b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ru-RU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это разумный способ использования вычислительных систем</a:t>
            </a: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0421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Внутреннее строение ОС  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1800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Монолитное ядро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144" y="1844824"/>
            <a:ext cx="8472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Каждая процедура может вызывать каждую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Все процедуры работают в привилегированном режиме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Ядро совпадает со всей операционной системой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Пользовательские программы взаимодействуют с ядром через системные вызовы</a:t>
            </a: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95858" y="3681028"/>
            <a:ext cx="8496300" cy="237626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539552" y="3861048"/>
            <a:ext cx="2664296" cy="432048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Программа пользователя</a:t>
            </a:r>
            <a:endParaRPr kumimoji="0" lang="ru-RU" altLang="ru-RU" sz="14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539552" y="4653136"/>
            <a:ext cx="2664296" cy="432048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Программа пользователя</a:t>
            </a:r>
            <a:endParaRPr kumimoji="0" lang="ru-RU" altLang="ru-RU" sz="14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39552" y="5445224"/>
            <a:ext cx="2664296" cy="432048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Программа пользователя</a:t>
            </a:r>
            <a:endParaRPr kumimoji="0" lang="ru-RU" altLang="ru-RU" sz="14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4139952" y="3861048"/>
            <a:ext cx="2664296" cy="2088232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rgbClr val="D9D9D9">
                  <a:lumMod val="80000"/>
                </a:srgb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5868144" y="4437112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ОС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3486" y="4869160"/>
            <a:ext cx="2076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Привилегированный режим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4309" y="4437112"/>
            <a:ext cx="97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Ядро  =</a:t>
            </a:r>
          </a:p>
        </p:txBody>
      </p:sp>
      <p:sp>
        <p:nvSpPr>
          <p:cNvPr id="17" name="Овал 16"/>
          <p:cNvSpPr/>
          <p:nvPr/>
        </p:nvSpPr>
        <p:spPr>
          <a:xfrm>
            <a:off x="4572000" y="4391393"/>
            <a:ext cx="72008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5652120" y="4149080"/>
            <a:ext cx="72008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4724400" y="5543521"/>
            <a:ext cx="72008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004048" y="4823441"/>
            <a:ext cx="72008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4355976" y="5039465"/>
            <a:ext cx="72008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5508104" y="5759545"/>
            <a:ext cx="72008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588224" y="4823441"/>
            <a:ext cx="72008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5940152" y="5255489"/>
            <a:ext cx="72008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6588224" y="4005064"/>
            <a:ext cx="72008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6660232" y="386104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itchFamily="34" charset="0"/>
                <a:cs typeface="Arial" pitchFamily="34" charset="0"/>
              </a:rPr>
              <a:t>- точки входа в ядро –</a:t>
            </a:r>
            <a:br>
              <a:rPr lang="ru-RU" sz="1400" dirty="0">
                <a:latin typeface="Arial" pitchFamily="34" charset="0"/>
                <a:cs typeface="Arial" pitchFamily="34" charset="0"/>
              </a:rPr>
            </a:br>
            <a:r>
              <a:rPr lang="ru-RU" sz="1400" dirty="0">
                <a:latin typeface="Arial" pitchFamily="34" charset="0"/>
                <a:cs typeface="Arial" pitchFamily="34" charset="0"/>
              </a:rPr>
              <a:t>системные вызовы</a:t>
            </a:r>
            <a:endParaRPr lang="ru-RU" dirty="0"/>
          </a:p>
        </p:txBody>
      </p:sp>
      <p:cxnSp>
        <p:nvCxnSpPr>
          <p:cNvPr id="30" name="Прямая со стрелкой 29"/>
          <p:cNvCxnSpPr/>
          <p:nvPr/>
        </p:nvCxnSpPr>
        <p:spPr>
          <a:xfrm>
            <a:off x="3203848" y="4050783"/>
            <a:ext cx="2458817" cy="111032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0" name="Прямая со стрелкой 20479"/>
          <p:cNvCxnSpPr>
            <a:stCxn id="13" idx="3"/>
            <a:endCxn id="23" idx="0"/>
          </p:cNvCxnSpPr>
          <p:nvPr/>
        </p:nvCxnSpPr>
        <p:spPr>
          <a:xfrm>
            <a:off x="3203848" y="4077072"/>
            <a:ext cx="1836204" cy="74636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7" name="Прямая со стрелкой 20486"/>
          <p:cNvCxnSpPr>
            <a:stCxn id="14" idx="3"/>
          </p:cNvCxnSpPr>
          <p:nvPr/>
        </p:nvCxnSpPr>
        <p:spPr>
          <a:xfrm flipV="1">
            <a:off x="3203848" y="4823441"/>
            <a:ext cx="1800200" cy="4571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9" name="Прямая со стрелкой 20488"/>
          <p:cNvCxnSpPr>
            <a:stCxn id="15" idx="3"/>
            <a:endCxn id="24" idx="3"/>
          </p:cNvCxnSpPr>
          <p:nvPr/>
        </p:nvCxnSpPr>
        <p:spPr>
          <a:xfrm flipV="1">
            <a:off x="3203848" y="5078489"/>
            <a:ext cx="1162673" cy="58275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1" name="Прямая со стрелкой 20490"/>
          <p:cNvCxnSpPr>
            <a:endCxn id="25" idx="3"/>
          </p:cNvCxnSpPr>
          <p:nvPr/>
        </p:nvCxnSpPr>
        <p:spPr>
          <a:xfrm>
            <a:off x="3203848" y="5661248"/>
            <a:ext cx="2314801" cy="13732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0127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2" grpId="0" animBg="1"/>
      <p:bldP spid="13" grpId="0" animBg="1"/>
      <p:bldP spid="14" grpId="0" animBg="1"/>
      <p:bldP spid="15" grpId="0" animBg="1"/>
      <p:bldP spid="6" grpId="0" animBg="1"/>
      <p:bldP spid="8" grpId="0"/>
      <p:bldP spid="10" grpId="0"/>
      <p:bldP spid="16" grpId="0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Внутреннее строение ОС  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1800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144" y="1772816"/>
            <a:ext cx="8472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Процедура уровня </a:t>
            </a:r>
            <a:r>
              <a:rPr lang="en-US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ru-RU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может вызывать только процедуры уровня </a:t>
            </a:r>
            <a:r>
              <a:rPr lang="en-US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ru-RU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-1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Все или почти все уровни работают в привилегированном режиме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Ядро совпадает или почти совпадает со всей операционной системой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Пользовательские программы взаимодействуют с ОС через интерфейс пользователя</a:t>
            </a: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3717032"/>
            <a:ext cx="8496300" cy="237626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2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Многоуровневые (</a:t>
            </a: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Layered</a:t>
            </a: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) системы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2987824" y="3861048"/>
            <a:ext cx="3096344" cy="2880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Интерфейс пользователя</a:t>
            </a:r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2987824" y="5661248"/>
            <a:ext cx="3096344" cy="2880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Hardware</a:t>
            </a:r>
            <a:endParaRPr lang="ru-RU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427984" y="4833156"/>
            <a:ext cx="216024" cy="1080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5148064" y="4833156"/>
            <a:ext cx="216024" cy="1080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3707904" y="4833156"/>
            <a:ext cx="216024" cy="1080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/>
          <p:nvPr/>
        </p:nvCxnSpPr>
        <p:spPr>
          <a:xfrm>
            <a:off x="4535996" y="4293096"/>
            <a:ext cx="0" cy="43204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4535996" y="5085184"/>
            <a:ext cx="0" cy="43204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9732" y="3861048"/>
            <a:ext cx="324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N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59732" y="5661248"/>
            <a:ext cx="39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0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Скругленный прямоугольник 56"/>
          <p:cNvSpPr/>
          <p:nvPr/>
        </p:nvSpPr>
        <p:spPr>
          <a:xfrm>
            <a:off x="2987824" y="4221088"/>
            <a:ext cx="3096344" cy="2880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Управление вводом-выводом</a:t>
            </a:r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2987824" y="4581128"/>
            <a:ext cx="3096344" cy="2880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Драйвер связи с консолью</a:t>
            </a:r>
          </a:p>
        </p:txBody>
      </p:sp>
      <p:sp>
        <p:nvSpPr>
          <p:cNvPr id="59" name="Скругленный прямоугольник 58"/>
          <p:cNvSpPr/>
          <p:nvPr/>
        </p:nvSpPr>
        <p:spPr>
          <a:xfrm>
            <a:off x="2987824" y="4941168"/>
            <a:ext cx="3096344" cy="2880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Управление памятью</a:t>
            </a:r>
          </a:p>
        </p:txBody>
      </p:sp>
      <p:sp>
        <p:nvSpPr>
          <p:cNvPr id="60" name="Скругленный прямоугольник 59"/>
          <p:cNvSpPr/>
          <p:nvPr/>
        </p:nvSpPr>
        <p:spPr>
          <a:xfrm>
            <a:off x="2987824" y="5301208"/>
            <a:ext cx="3096344" cy="28803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Планирование задач и процессов</a:t>
            </a:r>
          </a:p>
        </p:txBody>
      </p:sp>
      <p:cxnSp>
        <p:nvCxnSpPr>
          <p:cNvPr id="61" name="Прямая со стрелкой 60"/>
          <p:cNvCxnSpPr>
            <a:endCxn id="57" idx="0"/>
          </p:cNvCxnSpPr>
          <p:nvPr/>
        </p:nvCxnSpPr>
        <p:spPr>
          <a:xfrm>
            <a:off x="4535996" y="4149080"/>
            <a:ext cx="0" cy="7200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>
            <a:stCxn id="57" idx="2"/>
            <a:endCxn id="58" idx="0"/>
          </p:cNvCxnSpPr>
          <p:nvPr/>
        </p:nvCxnSpPr>
        <p:spPr>
          <a:xfrm>
            <a:off x="4535996" y="4509120"/>
            <a:ext cx="0" cy="7200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stCxn id="58" idx="2"/>
            <a:endCxn id="59" idx="0"/>
          </p:cNvCxnSpPr>
          <p:nvPr/>
        </p:nvCxnSpPr>
        <p:spPr>
          <a:xfrm>
            <a:off x="4535996" y="4869160"/>
            <a:ext cx="0" cy="7200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stCxn id="59" idx="2"/>
            <a:endCxn id="60" idx="0"/>
          </p:cNvCxnSpPr>
          <p:nvPr/>
        </p:nvCxnSpPr>
        <p:spPr>
          <a:xfrm>
            <a:off x="4535996" y="5229200"/>
            <a:ext cx="0" cy="7200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>
            <a:stCxn id="60" idx="2"/>
          </p:cNvCxnSpPr>
          <p:nvPr/>
        </p:nvCxnSpPr>
        <p:spPr>
          <a:xfrm>
            <a:off x="4535996" y="5589240"/>
            <a:ext cx="0" cy="7200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159732" y="5301208"/>
            <a:ext cx="39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1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59732" y="4941168"/>
            <a:ext cx="39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2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59732" y="4581128"/>
            <a:ext cx="39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3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159732" y="4221088"/>
            <a:ext cx="39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4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59732" y="3861048"/>
            <a:ext cx="39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5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444208" y="457183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itchFamily="34" charset="0"/>
                <a:cs typeface="Arial" pitchFamily="34" charset="0"/>
              </a:rPr>
              <a:t>Система </a:t>
            </a:r>
            <a:r>
              <a:rPr lang="en-US" dirty="0">
                <a:latin typeface="Arial" pitchFamily="34" charset="0"/>
                <a:cs typeface="Arial" pitchFamily="34" charset="0"/>
              </a:rPr>
              <a:t>THE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476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39" grpId="0" animBg="1"/>
      <p:bldP spid="40" grpId="0" animBg="1"/>
      <p:bldP spid="5" grpId="0" animBg="1"/>
      <p:bldP spid="5" grpId="1" animBg="1"/>
      <p:bldP spid="48" grpId="0" animBg="1"/>
      <p:bldP spid="48" grpId="1" animBg="1"/>
      <p:bldP spid="49" grpId="0" animBg="1"/>
      <p:bldP spid="49" grpId="1" animBg="1"/>
      <p:bldP spid="33" grpId="0"/>
      <p:bldP spid="33" grpId="1"/>
      <p:bldP spid="46" grpId="0"/>
      <p:bldP spid="57" grpId="0" animBg="1"/>
      <p:bldP spid="58" grpId="0" animBg="1"/>
      <p:bldP spid="59" grpId="0" animBg="1"/>
      <p:bldP spid="60" grpId="0" animBg="1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Внутреннее строение ОС  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1800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144" y="1772816"/>
            <a:ext cx="84726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ru-RU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Функции микроядра:</a:t>
            </a: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взаимодействие между программами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планирование использования процессора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первичная обработка прерываний и операций ввода-вывода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базовое управление памятью</a:t>
            </a: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3717032"/>
            <a:ext cx="8496300" cy="237626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2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Микроядерная</a:t>
            </a: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(</a:t>
            </a: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microkernel) </a:t>
            </a: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архитектура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8" name="Овал 27"/>
          <p:cNvSpPr/>
          <p:nvPr/>
        </p:nvSpPr>
        <p:spPr>
          <a:xfrm>
            <a:off x="3636322" y="4437112"/>
            <a:ext cx="936000" cy="936104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5896" y="4582869"/>
            <a:ext cx="991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Микро-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ядро</a:t>
            </a:r>
          </a:p>
        </p:txBody>
      </p:sp>
    </p:spTree>
    <p:extLst>
      <p:ext uri="{BB962C8B-B14F-4D97-AF65-F5344CB8AC3E}">
        <p14:creationId xmlns:p14="http://schemas.microsoft.com/office/powerpoint/2010/main" val="2939839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8" grpId="0" animBg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Внутреннее строение ОС  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1800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144" y="1988840"/>
            <a:ext cx="8472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Микроядро составляет лишь малую часть ОС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 привилегированном режиме работает только микроядро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Взаимодействие частей ОС между собой и с программами пользователей путем передачи сообщений через микроядро</a:t>
            </a: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3717032"/>
            <a:ext cx="8496300" cy="237626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2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Микроядерная</a:t>
            </a: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(</a:t>
            </a: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microkernel) </a:t>
            </a: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архитектура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8" name="Овал 27"/>
          <p:cNvSpPr/>
          <p:nvPr/>
        </p:nvSpPr>
        <p:spPr>
          <a:xfrm>
            <a:off x="3636322" y="4437112"/>
            <a:ext cx="936000" cy="936104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Овал 44"/>
          <p:cNvSpPr/>
          <p:nvPr/>
        </p:nvSpPr>
        <p:spPr>
          <a:xfrm>
            <a:off x="6084168" y="3861048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7524432" y="4365104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>
            <a:off x="6012264" y="5013176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1331744" y="4037694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444509" y="4869160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3635896" y="4581128"/>
            <a:ext cx="991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Микро-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ядро</a:t>
            </a:r>
          </a:p>
        </p:txBody>
      </p:sp>
      <p:sp>
        <p:nvSpPr>
          <p:cNvPr id="30" name="Овал 29"/>
          <p:cNvSpPr/>
          <p:nvPr/>
        </p:nvSpPr>
        <p:spPr>
          <a:xfrm>
            <a:off x="3275856" y="4149080"/>
            <a:ext cx="2592288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3878674" y="533021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Привилегированный режим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12160" y="4088685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latin typeface="Arial" pitchFamily="34" charset="0"/>
                <a:cs typeface="Arial" pitchFamily="34" charset="0"/>
              </a:rPr>
              <a:t>Менеджер сети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52320" y="4581128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latin typeface="Arial" pitchFamily="34" charset="0"/>
                <a:cs typeface="Arial" pitchFamily="34" charset="0"/>
              </a:rPr>
              <a:t>Менеджер файлов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40152" y="5240813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latin typeface="Arial" pitchFamily="34" charset="0"/>
                <a:cs typeface="Arial" pitchFamily="34" charset="0"/>
              </a:rPr>
              <a:t>Менеджер памяти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59632" y="4265331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 err="1">
                <a:latin typeface="Arial" pitchFamily="34" charset="0"/>
                <a:cs typeface="Arial" pitchFamily="34" charset="0"/>
              </a:rPr>
              <a:t>Приложе-ние</a:t>
            </a:r>
            <a:r>
              <a:rPr lang="ru-RU" sz="1300" dirty="0">
                <a:latin typeface="Arial" pitchFamily="34" charset="0"/>
                <a:cs typeface="Arial" pitchFamily="34" charset="0"/>
              </a:rPr>
              <a:t> 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95536" y="5057419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 err="1">
                <a:latin typeface="Arial" pitchFamily="34" charset="0"/>
                <a:cs typeface="Arial" pitchFamily="34" charset="0"/>
              </a:rPr>
              <a:t>Приложе-ние</a:t>
            </a:r>
            <a:r>
              <a:rPr lang="ru-RU" sz="1300" dirty="0">
                <a:latin typeface="Arial" pitchFamily="34" charset="0"/>
                <a:cs typeface="Arial" pitchFamily="34" charset="0"/>
              </a:rPr>
              <a:t> 2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3131840" y="3789040"/>
            <a:ext cx="5544616" cy="22322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/>
          <p:cNvSpPr txBox="1"/>
          <p:nvPr/>
        </p:nvSpPr>
        <p:spPr>
          <a:xfrm>
            <a:off x="7296916" y="38715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itchFamily="34" charset="0"/>
                <a:cs typeface="Arial" pitchFamily="34" charset="0"/>
              </a:rPr>
              <a:t>ОС</a:t>
            </a:r>
          </a:p>
        </p:txBody>
      </p:sp>
      <p:cxnSp>
        <p:nvCxnSpPr>
          <p:cNvPr id="20483" name="Прямая со стрелкой 20482"/>
          <p:cNvCxnSpPr>
            <a:stCxn id="28" idx="7"/>
            <a:endCxn id="45" idx="2"/>
          </p:cNvCxnSpPr>
          <p:nvPr/>
        </p:nvCxnSpPr>
        <p:spPr>
          <a:xfrm flipV="1">
            <a:off x="4435248" y="4329100"/>
            <a:ext cx="1648920" cy="24510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6" name="Прямая со стрелкой 20485"/>
          <p:cNvCxnSpPr>
            <a:stCxn id="28" idx="6"/>
            <a:endCxn id="46" idx="2"/>
          </p:cNvCxnSpPr>
          <p:nvPr/>
        </p:nvCxnSpPr>
        <p:spPr>
          <a:xfrm flipV="1">
            <a:off x="4572322" y="4833156"/>
            <a:ext cx="2952110" cy="72008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0" name="Прямая со стрелкой 20489"/>
          <p:cNvCxnSpPr>
            <a:stCxn id="28" idx="5"/>
            <a:endCxn id="47" idx="2"/>
          </p:cNvCxnSpPr>
          <p:nvPr/>
        </p:nvCxnSpPr>
        <p:spPr>
          <a:xfrm>
            <a:off x="4435248" y="5236127"/>
            <a:ext cx="1577016" cy="24510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2" name="Прямая со стрелкой 20491"/>
          <p:cNvCxnSpPr>
            <a:stCxn id="28" idx="1"/>
            <a:endCxn id="48" idx="6"/>
          </p:cNvCxnSpPr>
          <p:nvPr/>
        </p:nvCxnSpPr>
        <p:spPr>
          <a:xfrm flipH="1" flipV="1">
            <a:off x="2267744" y="4505746"/>
            <a:ext cx="1505652" cy="68455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4" name="Прямая со стрелкой 20493"/>
          <p:cNvCxnSpPr>
            <a:stCxn id="49" idx="6"/>
            <a:endCxn id="28" idx="2"/>
          </p:cNvCxnSpPr>
          <p:nvPr/>
        </p:nvCxnSpPr>
        <p:spPr>
          <a:xfrm flipV="1">
            <a:off x="1380509" y="4905164"/>
            <a:ext cx="2255813" cy="432048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779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30" grpId="0" animBg="1"/>
      <p:bldP spid="31" grpId="0"/>
      <p:bldP spid="54" grpId="0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Внутреннее строение ОС  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24172" y="1628800"/>
            <a:ext cx="8496300" cy="100811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Каждому пользователю предоставляется своя копия виртуального </a:t>
            </a:r>
            <a:r>
              <a:rPr lang="ru-RU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hardware</a:t>
            </a: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66257" y="2780928"/>
            <a:ext cx="8496300" cy="337431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2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Виртуальные машины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4" name="AutoShape 29"/>
          <p:cNvSpPr>
            <a:spLocks noChangeArrowheads="1"/>
          </p:cNvSpPr>
          <p:nvPr/>
        </p:nvSpPr>
        <p:spPr bwMode="auto">
          <a:xfrm>
            <a:off x="971550" y="5589240"/>
            <a:ext cx="7197725" cy="358775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ru-RU" sz="1600" dirty="0">
                <a:latin typeface="Arial" pitchFamily="34" charset="0"/>
                <a:cs typeface="Arial" pitchFamily="34" charset="0"/>
              </a:rPr>
              <a:t>Реальное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hardware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utoShape 30"/>
          <p:cNvSpPr>
            <a:spLocks noChangeArrowheads="1"/>
          </p:cNvSpPr>
          <p:nvPr/>
        </p:nvSpPr>
        <p:spPr bwMode="auto">
          <a:xfrm>
            <a:off x="971550" y="5013176"/>
            <a:ext cx="7197725" cy="358775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ru-RU" sz="1600" dirty="0">
                <a:latin typeface="Arial" pitchFamily="34" charset="0"/>
                <a:cs typeface="Arial" pitchFamily="34" charset="0"/>
              </a:rPr>
              <a:t>Реальная операционная система</a:t>
            </a:r>
          </a:p>
        </p:txBody>
      </p: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971550" y="4077469"/>
            <a:ext cx="2339975" cy="611187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ru-RU" sz="1600" dirty="0">
                <a:latin typeface="Arial" pitchFamily="34" charset="0"/>
                <a:cs typeface="Arial" pitchFamily="34" charset="0"/>
              </a:rPr>
              <a:t>Виртуальное</a:t>
            </a:r>
            <a:br>
              <a:rPr lang="ru-RU" sz="1600" dirty="0"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latin typeface="Arial" pitchFamily="34" charset="0"/>
                <a:cs typeface="Arial" pitchFamily="34" charset="0"/>
              </a:rPr>
              <a:t>hardware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AutoShape 33"/>
          <p:cNvSpPr>
            <a:spLocks noChangeArrowheads="1"/>
          </p:cNvSpPr>
          <p:nvPr/>
        </p:nvSpPr>
        <p:spPr bwMode="auto">
          <a:xfrm>
            <a:off x="5795963" y="4077469"/>
            <a:ext cx="2339975" cy="611187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ru-RU" sz="1600" dirty="0">
                <a:latin typeface="Arial" pitchFamily="34" charset="0"/>
                <a:cs typeface="Arial" pitchFamily="34" charset="0"/>
              </a:rPr>
              <a:t>Виртуальное</a:t>
            </a:r>
            <a:br>
              <a:rPr lang="ru-RU" sz="1600" dirty="0"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latin typeface="Arial" pitchFamily="34" charset="0"/>
                <a:cs typeface="Arial" pitchFamily="34" charset="0"/>
              </a:rPr>
              <a:t>hardware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auto">
          <a:xfrm>
            <a:off x="3384550" y="4077469"/>
            <a:ext cx="2339975" cy="611187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ru-RU" sz="1600" dirty="0">
                <a:latin typeface="Arial" pitchFamily="34" charset="0"/>
                <a:cs typeface="Arial" pitchFamily="34" charset="0"/>
              </a:rPr>
              <a:t>Виртуальное</a:t>
            </a:r>
            <a:br>
              <a:rPr lang="ru-RU" sz="1600" dirty="0"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latin typeface="Arial" pitchFamily="34" charset="0"/>
                <a:cs typeface="Arial" pitchFamily="34" charset="0"/>
              </a:rPr>
              <a:t>hardware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AutoShape 35"/>
          <p:cNvSpPr>
            <a:spLocks noChangeArrowheads="1"/>
          </p:cNvSpPr>
          <p:nvPr/>
        </p:nvSpPr>
        <p:spPr bwMode="auto">
          <a:xfrm>
            <a:off x="971550" y="3501206"/>
            <a:ext cx="2339975" cy="360363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600">
                <a:latin typeface="Arial" pitchFamily="34" charset="0"/>
                <a:cs typeface="Arial" pitchFamily="34" charset="0"/>
              </a:rPr>
              <a:t>Linux</a:t>
            </a:r>
            <a:endParaRPr lang="ru-RU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AutoShape 36"/>
          <p:cNvSpPr>
            <a:spLocks noChangeArrowheads="1"/>
          </p:cNvSpPr>
          <p:nvPr/>
        </p:nvSpPr>
        <p:spPr bwMode="auto">
          <a:xfrm>
            <a:off x="3384550" y="3501206"/>
            <a:ext cx="2339975" cy="360363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Windows</a:t>
            </a:r>
            <a:r>
              <a:rPr lang="ru-RU" sz="1600" dirty="0"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41" name="AutoShape 37"/>
          <p:cNvSpPr>
            <a:spLocks noChangeArrowheads="1"/>
          </p:cNvSpPr>
          <p:nvPr/>
        </p:nvSpPr>
        <p:spPr bwMode="auto">
          <a:xfrm>
            <a:off x="5795963" y="3501206"/>
            <a:ext cx="2339975" cy="360363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MS-DOS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AutoShape 38"/>
          <p:cNvSpPr>
            <a:spLocks noChangeArrowheads="1"/>
          </p:cNvSpPr>
          <p:nvPr/>
        </p:nvSpPr>
        <p:spPr bwMode="auto">
          <a:xfrm>
            <a:off x="971550" y="2924944"/>
            <a:ext cx="2339975" cy="360362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ru-RU" sz="1600" dirty="0">
                <a:latin typeface="Arial" pitchFamily="34" charset="0"/>
                <a:cs typeface="Arial" pitchFamily="34" charset="0"/>
              </a:rPr>
              <a:t>Пользователь</a:t>
            </a:r>
          </a:p>
        </p:txBody>
      </p:sp>
      <p:sp>
        <p:nvSpPr>
          <p:cNvPr id="43" name="AutoShape 39"/>
          <p:cNvSpPr>
            <a:spLocks noChangeArrowheads="1"/>
          </p:cNvSpPr>
          <p:nvPr/>
        </p:nvSpPr>
        <p:spPr bwMode="auto">
          <a:xfrm>
            <a:off x="3384550" y="2924944"/>
            <a:ext cx="2339975" cy="360362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ru-RU" sz="1600" dirty="0">
                <a:latin typeface="Arial" pitchFamily="34" charset="0"/>
                <a:cs typeface="Arial" pitchFamily="34" charset="0"/>
              </a:rPr>
              <a:t>Пользователь</a:t>
            </a:r>
          </a:p>
        </p:txBody>
      </p:sp>
      <p:sp>
        <p:nvSpPr>
          <p:cNvPr id="44" name="AutoShape 40"/>
          <p:cNvSpPr>
            <a:spLocks noChangeArrowheads="1"/>
          </p:cNvSpPr>
          <p:nvPr/>
        </p:nvSpPr>
        <p:spPr bwMode="auto">
          <a:xfrm>
            <a:off x="5795963" y="2924944"/>
            <a:ext cx="2339975" cy="360362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ru-RU" sz="1600" dirty="0">
                <a:latin typeface="Arial" pitchFamily="34" charset="0"/>
                <a:cs typeface="Arial" pitchFamily="34" charset="0"/>
              </a:rPr>
              <a:t>Пользователь</a:t>
            </a:r>
          </a:p>
        </p:txBody>
      </p:sp>
      <p:cxnSp>
        <p:nvCxnSpPr>
          <p:cNvPr id="56" name="AutoShape 41"/>
          <p:cNvCxnSpPr>
            <a:cxnSpLocks noChangeShapeType="1"/>
            <a:stCxn id="35" idx="2"/>
            <a:endCxn id="34" idx="0"/>
          </p:cNvCxnSpPr>
          <p:nvPr/>
        </p:nvCxnSpPr>
        <p:spPr bwMode="auto">
          <a:xfrm>
            <a:off x="4570413" y="5371951"/>
            <a:ext cx="0" cy="2172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AutoShape 42"/>
          <p:cNvCxnSpPr>
            <a:cxnSpLocks noChangeShapeType="1"/>
            <a:stCxn id="42" idx="2"/>
            <a:endCxn id="39" idx="0"/>
          </p:cNvCxnSpPr>
          <p:nvPr/>
        </p:nvCxnSpPr>
        <p:spPr bwMode="auto">
          <a:xfrm>
            <a:off x="2141538" y="3285306"/>
            <a:ext cx="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AutoShape 43"/>
          <p:cNvCxnSpPr>
            <a:cxnSpLocks noChangeShapeType="1"/>
            <a:stCxn id="39" idx="2"/>
            <a:endCxn id="36" idx="0"/>
          </p:cNvCxnSpPr>
          <p:nvPr/>
        </p:nvCxnSpPr>
        <p:spPr bwMode="auto">
          <a:xfrm>
            <a:off x="2141538" y="3861569"/>
            <a:ext cx="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AutoShape 44"/>
          <p:cNvCxnSpPr>
            <a:cxnSpLocks noChangeShapeType="1"/>
            <a:stCxn id="43" idx="2"/>
            <a:endCxn id="40" idx="0"/>
          </p:cNvCxnSpPr>
          <p:nvPr/>
        </p:nvCxnSpPr>
        <p:spPr bwMode="auto">
          <a:xfrm>
            <a:off x="4554538" y="3285306"/>
            <a:ext cx="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AutoShape 45"/>
          <p:cNvCxnSpPr>
            <a:cxnSpLocks noChangeShapeType="1"/>
            <a:stCxn id="40" idx="2"/>
            <a:endCxn id="38" idx="0"/>
          </p:cNvCxnSpPr>
          <p:nvPr/>
        </p:nvCxnSpPr>
        <p:spPr bwMode="auto">
          <a:xfrm>
            <a:off x="4554538" y="3861569"/>
            <a:ext cx="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AutoShape 46"/>
          <p:cNvCxnSpPr>
            <a:cxnSpLocks noChangeShapeType="1"/>
            <a:stCxn id="44" idx="2"/>
            <a:endCxn id="41" idx="0"/>
          </p:cNvCxnSpPr>
          <p:nvPr/>
        </p:nvCxnSpPr>
        <p:spPr bwMode="auto">
          <a:xfrm>
            <a:off x="6965950" y="3285306"/>
            <a:ext cx="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AutoShape 47"/>
          <p:cNvCxnSpPr>
            <a:cxnSpLocks noChangeShapeType="1"/>
            <a:stCxn id="41" idx="2"/>
            <a:endCxn id="37" idx="0"/>
          </p:cNvCxnSpPr>
          <p:nvPr/>
        </p:nvCxnSpPr>
        <p:spPr bwMode="auto">
          <a:xfrm>
            <a:off x="6965950" y="3861569"/>
            <a:ext cx="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48"/>
          <p:cNvCxnSpPr>
            <a:cxnSpLocks noChangeShapeType="1"/>
            <a:stCxn id="36" idx="2"/>
            <a:endCxn id="35" idx="0"/>
          </p:cNvCxnSpPr>
          <p:nvPr/>
        </p:nvCxnSpPr>
        <p:spPr bwMode="auto">
          <a:xfrm>
            <a:off x="2141538" y="4688656"/>
            <a:ext cx="2428875" cy="3245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AutoShape 49"/>
          <p:cNvCxnSpPr>
            <a:cxnSpLocks noChangeShapeType="1"/>
            <a:stCxn id="38" idx="2"/>
            <a:endCxn id="35" idx="0"/>
          </p:cNvCxnSpPr>
          <p:nvPr/>
        </p:nvCxnSpPr>
        <p:spPr bwMode="auto">
          <a:xfrm>
            <a:off x="4554538" y="4688656"/>
            <a:ext cx="15875" cy="3245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AutoShape 50"/>
          <p:cNvCxnSpPr>
            <a:cxnSpLocks noChangeShapeType="1"/>
            <a:stCxn id="37" idx="2"/>
            <a:endCxn id="35" idx="0"/>
          </p:cNvCxnSpPr>
          <p:nvPr/>
        </p:nvCxnSpPr>
        <p:spPr bwMode="auto">
          <a:xfrm flipH="1">
            <a:off x="4570413" y="4688656"/>
            <a:ext cx="2395538" cy="3245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884225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Внутреннее строение ОС  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3717032"/>
            <a:ext cx="8496300" cy="237626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2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Новая </a:t>
            </a:r>
            <a:r>
              <a:rPr lang="ru-RU" sz="3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микроядерная</a:t>
            </a: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архитектура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8" name="Овал 27"/>
          <p:cNvSpPr/>
          <p:nvPr/>
        </p:nvSpPr>
        <p:spPr>
          <a:xfrm>
            <a:off x="3636322" y="4437112"/>
            <a:ext cx="936000" cy="936104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Овал 44"/>
          <p:cNvSpPr/>
          <p:nvPr/>
        </p:nvSpPr>
        <p:spPr>
          <a:xfrm>
            <a:off x="6084168" y="3861048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7524432" y="4365104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>
            <a:off x="6012264" y="5013176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1331744" y="3821670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444509" y="4653136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3635896" y="4581128"/>
            <a:ext cx="991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Микро-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ядро</a:t>
            </a:r>
          </a:p>
        </p:txBody>
      </p:sp>
      <p:sp>
        <p:nvSpPr>
          <p:cNvPr id="30" name="Овал 29"/>
          <p:cNvSpPr/>
          <p:nvPr/>
        </p:nvSpPr>
        <p:spPr>
          <a:xfrm>
            <a:off x="3275856" y="4149080"/>
            <a:ext cx="2592288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3878674" y="533021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Привилегированный режим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12160" y="4088685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latin typeface="Arial" pitchFamily="34" charset="0"/>
                <a:cs typeface="Arial" pitchFamily="34" charset="0"/>
              </a:rPr>
              <a:t>Менеджер сети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52320" y="4581128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latin typeface="Arial" pitchFamily="34" charset="0"/>
                <a:cs typeface="Arial" pitchFamily="34" charset="0"/>
              </a:rPr>
              <a:t>Менеджер файлов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40152" y="5240813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latin typeface="Arial" pitchFamily="34" charset="0"/>
                <a:cs typeface="Arial" pitchFamily="34" charset="0"/>
              </a:rPr>
              <a:t>Менеджер памяти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59632" y="4077072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 err="1">
                <a:latin typeface="Arial" pitchFamily="34" charset="0"/>
                <a:cs typeface="Arial" pitchFamily="34" charset="0"/>
              </a:rPr>
              <a:t>Приложе-ние</a:t>
            </a:r>
            <a:r>
              <a:rPr lang="ru-RU" sz="1300" dirty="0">
                <a:latin typeface="Arial" pitchFamily="34" charset="0"/>
                <a:cs typeface="Arial" pitchFamily="34" charset="0"/>
              </a:rPr>
              <a:t> 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95536" y="4841395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 err="1">
                <a:latin typeface="Arial" pitchFamily="34" charset="0"/>
                <a:cs typeface="Arial" pitchFamily="34" charset="0"/>
              </a:rPr>
              <a:t>Приложе-ние</a:t>
            </a:r>
            <a:r>
              <a:rPr lang="ru-RU" sz="1300" dirty="0">
                <a:latin typeface="Arial" pitchFamily="34" charset="0"/>
                <a:cs typeface="Arial" pitchFamily="34" charset="0"/>
              </a:rPr>
              <a:t> 2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3131840" y="3789040"/>
            <a:ext cx="5544616" cy="22322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/>
          <p:cNvSpPr txBox="1"/>
          <p:nvPr/>
        </p:nvSpPr>
        <p:spPr>
          <a:xfrm>
            <a:off x="7296916" y="38715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itchFamily="34" charset="0"/>
                <a:cs typeface="Arial" pitchFamily="34" charset="0"/>
              </a:rPr>
              <a:t>ОС</a:t>
            </a:r>
          </a:p>
        </p:txBody>
      </p:sp>
      <p:cxnSp>
        <p:nvCxnSpPr>
          <p:cNvPr id="20483" name="Прямая со стрелкой 20482"/>
          <p:cNvCxnSpPr>
            <a:stCxn id="28" idx="7"/>
            <a:endCxn id="45" idx="2"/>
          </p:cNvCxnSpPr>
          <p:nvPr/>
        </p:nvCxnSpPr>
        <p:spPr>
          <a:xfrm flipV="1">
            <a:off x="4435248" y="4329100"/>
            <a:ext cx="1648920" cy="24510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6" name="Прямая со стрелкой 20485"/>
          <p:cNvCxnSpPr>
            <a:stCxn id="28" idx="6"/>
            <a:endCxn id="46" idx="2"/>
          </p:cNvCxnSpPr>
          <p:nvPr/>
        </p:nvCxnSpPr>
        <p:spPr>
          <a:xfrm flipV="1">
            <a:off x="4572322" y="4833156"/>
            <a:ext cx="2952110" cy="72008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0" name="Прямая со стрелкой 20489"/>
          <p:cNvCxnSpPr>
            <a:stCxn id="28" idx="5"/>
            <a:endCxn id="47" idx="2"/>
          </p:cNvCxnSpPr>
          <p:nvPr/>
        </p:nvCxnSpPr>
        <p:spPr>
          <a:xfrm>
            <a:off x="4435248" y="5236127"/>
            <a:ext cx="1577016" cy="24510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2" name="Прямая со стрелкой 20491"/>
          <p:cNvCxnSpPr>
            <a:stCxn id="28" idx="1"/>
            <a:endCxn id="48" idx="6"/>
          </p:cNvCxnSpPr>
          <p:nvPr/>
        </p:nvCxnSpPr>
        <p:spPr>
          <a:xfrm flipH="1" flipV="1">
            <a:off x="2267744" y="4289722"/>
            <a:ext cx="1505652" cy="28447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4" name="Прямая со стрелкой 20493"/>
          <p:cNvCxnSpPr>
            <a:stCxn id="49" idx="6"/>
            <a:endCxn id="28" idx="2"/>
          </p:cNvCxnSpPr>
          <p:nvPr/>
        </p:nvCxnSpPr>
        <p:spPr>
          <a:xfrm flipV="1">
            <a:off x="1380509" y="4905164"/>
            <a:ext cx="2255813" cy="21602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1800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7144" y="1772816"/>
            <a:ext cx="84726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ru-RU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Функции микроядра:</a:t>
            </a: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взаимодействие между программами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планирование использования процессора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первичная обработка прерываний и операций ввода-вывода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базовое управление памятью</a:t>
            </a:r>
          </a:p>
        </p:txBody>
      </p:sp>
    </p:spTree>
    <p:extLst>
      <p:ext uri="{BB962C8B-B14F-4D97-AF65-F5344CB8AC3E}">
        <p14:creationId xmlns:p14="http://schemas.microsoft.com/office/powerpoint/2010/main" val="2525027409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Внутреннее строение ОС  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3717032"/>
            <a:ext cx="8496300" cy="237626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2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Новая </a:t>
            </a:r>
            <a:r>
              <a:rPr lang="ru-RU" sz="3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микроядерная</a:t>
            </a: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архитектура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8" name="Овал 27"/>
          <p:cNvSpPr/>
          <p:nvPr/>
        </p:nvSpPr>
        <p:spPr>
          <a:xfrm>
            <a:off x="3636322" y="4437112"/>
            <a:ext cx="936000" cy="936104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Овал 44"/>
          <p:cNvSpPr/>
          <p:nvPr/>
        </p:nvSpPr>
        <p:spPr>
          <a:xfrm>
            <a:off x="6084168" y="3861048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7524432" y="4365104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>
            <a:off x="6012264" y="5013176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1331744" y="3821670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444509" y="4653136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3275856" y="4149080"/>
            <a:ext cx="2592288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3878674" y="533021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Привилегированный режим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12160" y="4088685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latin typeface="Arial" pitchFamily="34" charset="0"/>
                <a:cs typeface="Arial" pitchFamily="34" charset="0"/>
              </a:rPr>
              <a:t>Менеджер сети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52320" y="4581128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latin typeface="Arial" pitchFamily="34" charset="0"/>
                <a:cs typeface="Arial" pitchFamily="34" charset="0"/>
              </a:rPr>
              <a:t>Менеджер файлов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40152" y="5240813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latin typeface="Arial" pitchFamily="34" charset="0"/>
                <a:cs typeface="Arial" pitchFamily="34" charset="0"/>
              </a:rPr>
              <a:t>Менеджер памяти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3131840" y="3789040"/>
            <a:ext cx="5544616" cy="22322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/>
          <p:cNvSpPr txBox="1"/>
          <p:nvPr/>
        </p:nvSpPr>
        <p:spPr>
          <a:xfrm>
            <a:off x="7296916" y="38715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itchFamily="34" charset="0"/>
                <a:cs typeface="Arial" pitchFamily="34" charset="0"/>
              </a:rPr>
              <a:t>ОС</a:t>
            </a:r>
          </a:p>
        </p:txBody>
      </p:sp>
      <p:cxnSp>
        <p:nvCxnSpPr>
          <p:cNvPr id="20483" name="Прямая со стрелкой 20482"/>
          <p:cNvCxnSpPr>
            <a:stCxn id="28" idx="7"/>
            <a:endCxn id="45" idx="2"/>
          </p:cNvCxnSpPr>
          <p:nvPr/>
        </p:nvCxnSpPr>
        <p:spPr>
          <a:xfrm flipV="1">
            <a:off x="4435248" y="4329100"/>
            <a:ext cx="1648920" cy="24510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6" name="Прямая со стрелкой 20485"/>
          <p:cNvCxnSpPr>
            <a:stCxn id="28" idx="6"/>
            <a:endCxn id="46" idx="2"/>
          </p:cNvCxnSpPr>
          <p:nvPr/>
        </p:nvCxnSpPr>
        <p:spPr>
          <a:xfrm flipV="1">
            <a:off x="4572322" y="4833156"/>
            <a:ext cx="2952110" cy="72008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0" name="Прямая со стрелкой 20489"/>
          <p:cNvCxnSpPr>
            <a:stCxn id="28" idx="5"/>
            <a:endCxn id="47" idx="2"/>
          </p:cNvCxnSpPr>
          <p:nvPr/>
        </p:nvCxnSpPr>
        <p:spPr>
          <a:xfrm>
            <a:off x="4435248" y="5236127"/>
            <a:ext cx="1577016" cy="24510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2" name="Прямая со стрелкой 20491"/>
          <p:cNvCxnSpPr>
            <a:stCxn id="28" idx="1"/>
            <a:endCxn id="48" idx="6"/>
          </p:cNvCxnSpPr>
          <p:nvPr/>
        </p:nvCxnSpPr>
        <p:spPr>
          <a:xfrm flipH="1" flipV="1">
            <a:off x="2267744" y="4289722"/>
            <a:ext cx="1505652" cy="28447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4" name="Прямая со стрелкой 20493"/>
          <p:cNvCxnSpPr>
            <a:stCxn id="49" idx="6"/>
            <a:endCxn id="28" idx="2"/>
          </p:cNvCxnSpPr>
          <p:nvPr/>
        </p:nvCxnSpPr>
        <p:spPr>
          <a:xfrm flipV="1">
            <a:off x="1380509" y="4905164"/>
            <a:ext cx="2255813" cy="21602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1800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7144" y="1772816"/>
            <a:ext cx="8472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ru-RU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Функции микроядра:</a:t>
            </a: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взаимодействие между программами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выделение и высвобождение физических ресурсов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контроль прав доступа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80423" y="3789040"/>
            <a:ext cx="407401" cy="22322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Библиотеки</a:t>
            </a:r>
          </a:p>
        </p:txBody>
      </p:sp>
      <p:cxnSp>
        <p:nvCxnSpPr>
          <p:cNvPr id="5" name="Прямая со стрелкой 4"/>
          <p:cNvCxnSpPr>
            <a:stCxn id="49" idx="6"/>
          </p:cNvCxnSpPr>
          <p:nvPr/>
        </p:nvCxnSpPr>
        <p:spPr>
          <a:xfrm>
            <a:off x="1380509" y="5121188"/>
            <a:ext cx="119991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2267744" y="4289722"/>
            <a:ext cx="312679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2" idx="3"/>
            <a:endCxn id="28" idx="2"/>
          </p:cNvCxnSpPr>
          <p:nvPr/>
        </p:nvCxnSpPr>
        <p:spPr>
          <a:xfrm>
            <a:off x="2987824" y="4905164"/>
            <a:ext cx="648498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59632" y="4077072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 err="1">
                <a:latin typeface="Arial" pitchFamily="34" charset="0"/>
                <a:cs typeface="Arial" pitchFamily="34" charset="0"/>
              </a:rPr>
              <a:t>Приложе-ние</a:t>
            </a:r>
            <a:r>
              <a:rPr lang="ru-RU" sz="1300" dirty="0">
                <a:latin typeface="Arial" pitchFamily="34" charset="0"/>
                <a:cs typeface="Arial" pitchFamily="34" charset="0"/>
              </a:rPr>
              <a:t>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5536" y="4841395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 err="1">
                <a:latin typeface="Arial" pitchFamily="34" charset="0"/>
                <a:cs typeface="Arial" pitchFamily="34" charset="0"/>
              </a:rPr>
              <a:t>Приложе-ние</a:t>
            </a:r>
            <a:r>
              <a:rPr lang="ru-RU" sz="1300" dirty="0">
                <a:latin typeface="Arial" pitchFamily="34" charset="0"/>
                <a:cs typeface="Arial" pitchFamily="34" charset="0"/>
              </a:rPr>
              <a:t>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35896" y="4581128"/>
            <a:ext cx="991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Микро-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ядро</a:t>
            </a:r>
          </a:p>
        </p:txBody>
      </p:sp>
    </p:spTree>
    <p:extLst>
      <p:ext uri="{BB962C8B-B14F-4D97-AF65-F5344CB8AC3E}">
        <p14:creationId xmlns:p14="http://schemas.microsoft.com/office/powerpoint/2010/main" val="22112553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33" grpId="0"/>
      <p:bldP spid="52" grpId="0"/>
      <p:bldP spid="53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_h1"/>
          <p:cNvSpPr>
            <a:spLocks noGrp="1" noChangeArrowheads="1"/>
          </p:cNvSpPr>
          <p:nvPr>
            <p:ph type="title"/>
          </p:nvPr>
        </p:nvSpPr>
        <p:spPr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Литература к курсу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36550" y="1772816"/>
            <a:ext cx="8496300" cy="44672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defTabSz="457200" fontAlgn="base">
              <a:spcBef>
                <a:spcPct val="0"/>
              </a:spcBef>
              <a:spcAft>
                <a:spcPct val="20000"/>
              </a:spcAft>
              <a:defRPr/>
            </a:pPr>
            <a:endParaRPr lang="en-US" sz="2000" noProof="1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hteck 36"/>
          <p:cNvSpPr>
            <a:spLocks noChangeArrowheads="1"/>
          </p:cNvSpPr>
          <p:nvPr/>
        </p:nvSpPr>
        <p:spPr bwMode="gray">
          <a:xfrm>
            <a:off x="323850" y="1010692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Дополнительная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851919" y="2420888"/>
            <a:ext cx="4608513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400" dirty="0" err="1">
                <a:latin typeface="Arial" pitchFamily="34" charset="0"/>
                <a:cs typeface="Arial" pitchFamily="34" charset="0"/>
              </a:rPr>
              <a:t>Э.Таненбаум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ru-RU" sz="2400" dirty="0" err="1">
                <a:latin typeface="Arial" pitchFamily="34" charset="0"/>
                <a:cs typeface="Arial" pitchFamily="34" charset="0"/>
              </a:rPr>
              <a:t>Х.Бос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br>
              <a:rPr lang="ru-RU" sz="2400" dirty="0">
                <a:latin typeface="Arial" pitchFamily="34" charset="0"/>
                <a:cs typeface="Arial" pitchFamily="34" charset="0"/>
              </a:rPr>
            </a:br>
            <a:r>
              <a:rPr lang="ru-RU" sz="2800" dirty="0">
                <a:latin typeface="Arial" pitchFamily="34" charset="0"/>
                <a:cs typeface="Arial" pitchFamily="34" charset="0"/>
              </a:rPr>
              <a:t>Современные операционные системы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&amp;Scy;&amp;ocy;&amp;vcy;&amp;rcy;&amp;iecy;&amp;mcy;&amp;iecy;&amp;ncy;&amp;ncy;&amp;ycy;&amp;iecy; &amp;ocy;&amp;pcy;&amp;iecy;&amp;rcy;&amp;acy;&amp;tscy;&amp;icy;&amp;ocy;&amp;ncy;&amp;ncy;&amp;ycy;&amp;iecy; &amp;scy;&amp;icy;&amp;scy;&amp;tcy;&amp;iecy;&amp;mcy;&amp;ycy;, 4-&amp;iecy; &amp;icy;&amp;zcy;&amp;dcy;&amp;acy;&amp;ncy;&amp;icy;&amp;ie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44428"/>
            <a:ext cx="2688666" cy="39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0745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Внутреннее строение ОС  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3717032"/>
            <a:ext cx="8496300" cy="237626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2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Экзоядерная</a:t>
            </a: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архитектура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8" name="Овал 27"/>
          <p:cNvSpPr/>
          <p:nvPr/>
        </p:nvSpPr>
        <p:spPr>
          <a:xfrm>
            <a:off x="3636322" y="4437112"/>
            <a:ext cx="936000" cy="936104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2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Овал 47"/>
          <p:cNvSpPr/>
          <p:nvPr/>
        </p:nvSpPr>
        <p:spPr>
          <a:xfrm>
            <a:off x="1331744" y="3821670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444509" y="4653136"/>
            <a:ext cx="936000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3275856" y="4149080"/>
            <a:ext cx="2592288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8674" y="533021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prstClr val="black"/>
                </a:solidFill>
              </a:rPr>
              <a:t>Привилегированный режим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3131840" y="3789040"/>
            <a:ext cx="5544616" cy="22322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96916" y="38715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ОС</a:t>
            </a:r>
          </a:p>
        </p:txBody>
      </p:sp>
      <p:sp>
        <p:nvSpPr>
          <p:cNvPr id="34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1800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7144" y="1772816"/>
            <a:ext cx="8472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ru-RU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Функции </a:t>
            </a:r>
            <a:r>
              <a:rPr lang="ru-RU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экзоядра</a:t>
            </a:r>
            <a:r>
              <a:rPr lang="ru-RU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взаимодействие между программами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выделение и высвобождение физических ресурсов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контроль прав доступа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80423" y="3789040"/>
            <a:ext cx="407401" cy="22322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Библиотеки</a:t>
            </a:r>
          </a:p>
        </p:txBody>
      </p:sp>
      <p:cxnSp>
        <p:nvCxnSpPr>
          <p:cNvPr id="5" name="Прямая со стрелкой 4"/>
          <p:cNvCxnSpPr>
            <a:stCxn id="49" idx="6"/>
          </p:cNvCxnSpPr>
          <p:nvPr/>
        </p:nvCxnSpPr>
        <p:spPr>
          <a:xfrm>
            <a:off x="1380509" y="5121188"/>
            <a:ext cx="119991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2267744" y="4289722"/>
            <a:ext cx="312679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2" idx="3"/>
            <a:endCxn id="28" idx="2"/>
          </p:cNvCxnSpPr>
          <p:nvPr/>
        </p:nvCxnSpPr>
        <p:spPr>
          <a:xfrm>
            <a:off x="2987824" y="4905164"/>
            <a:ext cx="648498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59632" y="4077072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Приложе-ние</a:t>
            </a:r>
            <a:r>
              <a:rPr lang="ru-RU" sz="13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5536" y="4841395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Приложе-ние</a:t>
            </a:r>
            <a:r>
              <a:rPr lang="ru-RU" sz="13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35896" y="4581128"/>
            <a:ext cx="991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prstClr val="white"/>
                </a:solidFill>
              </a:rPr>
              <a:t>Экзо-</a:t>
            </a:r>
          </a:p>
          <a:p>
            <a:pPr algn="ctr"/>
            <a:r>
              <a:rPr lang="ru-RU" dirty="0">
                <a:solidFill>
                  <a:prstClr val="white"/>
                </a:solidFill>
              </a:rPr>
              <a:t>ядро</a:t>
            </a:r>
          </a:p>
        </p:txBody>
      </p:sp>
    </p:spTree>
    <p:extLst>
      <p:ext uri="{BB962C8B-B14F-4D97-AF65-F5344CB8AC3E}">
        <p14:creationId xmlns:p14="http://schemas.microsoft.com/office/powerpoint/2010/main" val="299219553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Внутреннее строение ОС  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&amp;Kcy;&amp;acy;&amp;rcy;&amp;tcy;&amp;icy;&amp;ncy;&amp;kcy;&amp;icy; &amp;pcy;&amp;ocy; &amp;zcy;&amp;acy;&amp;pcy;&amp;rcy;&amp;ocy;&amp;scy;&amp;ucy; ibm pc/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2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Смешанные системы – почему?</a:t>
            </a:r>
            <a:endParaRPr kumimoji="0"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4" name="Rechteck 39"/>
          <p:cNvSpPr>
            <a:spLocks noChangeArrowheads="1"/>
          </p:cNvSpPr>
          <p:nvPr/>
        </p:nvSpPr>
        <p:spPr bwMode="gray">
          <a:xfrm>
            <a:off x="324172" y="1772816"/>
            <a:ext cx="8496300" cy="237626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7144" y="1772816"/>
            <a:ext cx="8472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Монолитное ядро – необходимость перекомпиляции при каждом изменении, сложность отладки, высокая скорость работы.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Многоуровневые системы – необходимость перекомпиляции при изменениях, отлаживается только измененный уровень, меньшая скорость работы</a:t>
            </a:r>
          </a:p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Микроядро – простота отладки, возможность замены компонент без перекомпиляции и остановки системы, очень медленные</a:t>
            </a:r>
          </a:p>
        </p:txBody>
      </p:sp>
    </p:spTree>
    <p:extLst>
      <p:ext uri="{BB962C8B-B14F-4D97-AF65-F5344CB8AC3E}">
        <p14:creationId xmlns:p14="http://schemas.microsoft.com/office/powerpoint/2010/main" val="4236186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WordArt 3"/>
          <p:cNvSpPr>
            <a:spLocks noChangeArrowheads="1" noChangeShapeType="1" noTextEdit="1"/>
          </p:cNvSpPr>
          <p:nvPr/>
        </p:nvSpPr>
        <p:spPr bwMode="gray">
          <a:xfrm>
            <a:off x="1581150" y="1585913"/>
            <a:ext cx="1322388" cy="21669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ru-RU" sz="3600" kern="1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C0C0C0"/>
                    </a:gs>
                    <a:gs pos="100000">
                      <a:srgbClr val="484848"/>
                    </a:gs>
                  </a:gsLst>
                  <a:lin ang="5400000" scaled="1"/>
                </a:gradFill>
                <a:effectLst>
                  <a:outerShdw dist="63500" dir="2212194" algn="ctr" rotWithShape="0">
                    <a:srgbClr val="808080">
                      <a:alpha val="50000"/>
                    </a:srgbClr>
                  </a:outerShdw>
                </a:effectLst>
                <a:latin typeface="Arial Black"/>
                <a:cs typeface="Arial" charset="0"/>
              </a:rPr>
              <a:t>?</a:t>
            </a:r>
          </a:p>
        </p:txBody>
      </p:sp>
      <p:sp>
        <p:nvSpPr>
          <p:cNvPr id="143362" name="WordArt 8"/>
          <p:cNvSpPr>
            <a:spLocks noChangeArrowheads="1" noChangeShapeType="1" noTextEdit="1"/>
          </p:cNvSpPr>
          <p:nvPr/>
        </p:nvSpPr>
        <p:spPr bwMode="gray">
          <a:xfrm>
            <a:off x="763588" y="2536825"/>
            <a:ext cx="1004887" cy="1647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ru-RU" sz="3600" kern="1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FF"/>
                    </a:gs>
                    <a:gs pos="100000">
                      <a:srgbClr val="B4B4B4"/>
                    </a:gs>
                  </a:gsLst>
                  <a:lin ang="5400000" scaled="1"/>
                </a:gradFill>
                <a:effectLst>
                  <a:outerShdw dist="63500" dir="2212194" algn="ctr" rotWithShape="0">
                    <a:srgbClr val="808080">
                      <a:alpha val="50000"/>
                    </a:srgbClr>
                  </a:outerShdw>
                </a:effectLst>
                <a:latin typeface="Arial Black"/>
                <a:cs typeface="Arial" charset="0"/>
              </a:rPr>
              <a:t>?</a:t>
            </a:r>
          </a:p>
        </p:txBody>
      </p:sp>
      <p:sp>
        <p:nvSpPr>
          <p:cNvPr id="143363" name="WordArt 9"/>
          <p:cNvSpPr>
            <a:spLocks noChangeArrowheads="1" noChangeShapeType="1" noTextEdit="1"/>
          </p:cNvSpPr>
          <p:nvPr/>
        </p:nvSpPr>
        <p:spPr bwMode="gray">
          <a:xfrm>
            <a:off x="2200275" y="2484438"/>
            <a:ext cx="1546225" cy="25352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ru-RU" sz="3600" kern="1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1C4FF"/>
                    </a:gs>
                    <a:gs pos="100000">
                      <a:srgbClr val="2A79FF"/>
                    </a:gs>
                  </a:gsLst>
                  <a:lin ang="5400000" scaled="1"/>
                </a:gradFill>
                <a:effectLst>
                  <a:outerShdw dist="63500" dir="2212194" algn="ctr" rotWithShape="0">
                    <a:srgbClr val="808080">
                      <a:alpha val="50000"/>
                    </a:srgbClr>
                  </a:outerShdw>
                </a:effectLst>
                <a:latin typeface="Arial Black"/>
                <a:cs typeface="Arial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5659519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_h1"/>
          <p:cNvSpPr>
            <a:spLocks noGrp="1" noChangeArrowheads="1"/>
          </p:cNvSpPr>
          <p:nvPr>
            <p:ph type="title"/>
          </p:nvPr>
        </p:nvSpPr>
        <p:spPr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Литература к курсу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36550" y="1772816"/>
            <a:ext cx="8496300" cy="44672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defTabSz="457200" fontAlgn="base">
              <a:spcBef>
                <a:spcPct val="0"/>
              </a:spcBef>
              <a:spcAft>
                <a:spcPct val="20000"/>
              </a:spcAft>
              <a:defRPr/>
            </a:pPr>
            <a:endParaRPr lang="en-US" sz="2000" noProof="1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hteck 36"/>
          <p:cNvSpPr>
            <a:spLocks noChangeArrowheads="1"/>
          </p:cNvSpPr>
          <p:nvPr/>
        </p:nvSpPr>
        <p:spPr bwMode="gray">
          <a:xfrm>
            <a:off x="323850" y="1010692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Дополнительная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851919" y="2420888"/>
            <a:ext cx="4608513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Вильям </a:t>
            </a:r>
            <a:r>
              <a:rPr lang="ru-RU" sz="2400" dirty="0" err="1">
                <a:latin typeface="Arial" pitchFamily="34" charset="0"/>
                <a:cs typeface="Arial" pitchFamily="34" charset="0"/>
              </a:rPr>
              <a:t>Столлингс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ru-RU" sz="2800" dirty="0">
                <a:latin typeface="Arial" pitchFamily="34" charset="0"/>
                <a:cs typeface="Arial" pitchFamily="34" charset="0"/>
              </a:rPr>
              <a:t>Операционные системы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&amp;kcy;&amp;ncy;&amp;icy;&amp;gcy;&amp;acy; &amp;Ocy;&amp;pcy;&amp;iecy;&amp;rcy;&amp;acy;&amp;tscy;&amp;icy;&amp;ocy;&amp;ncy;&amp;ncy;&amp;ycy;&amp;iecy; &amp;scy;&amp;icy;&amp;scy;&amp;tcy;&amp;iecy;&amp;mcy;&amp;ycy;, 4-&amp;iecy; &amp;icy;&amp;zcy;&amp;dcy;&amp;acy;&amp;ncy;&amp;icy;&amp;ie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72" y="2097288"/>
            <a:ext cx="2700000" cy="39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5503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_h1"/>
          <p:cNvSpPr>
            <a:spLocks noGrp="1" noChangeArrowheads="1"/>
          </p:cNvSpPr>
          <p:nvPr>
            <p:ph type="title"/>
          </p:nvPr>
        </p:nvSpPr>
        <p:spPr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Литература к курсу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36550" y="1772816"/>
            <a:ext cx="8496300" cy="44672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defTabSz="457200" fontAlgn="base">
              <a:spcBef>
                <a:spcPct val="0"/>
              </a:spcBef>
              <a:spcAft>
                <a:spcPct val="20000"/>
              </a:spcAft>
              <a:defRPr/>
            </a:pPr>
            <a:endParaRPr lang="en-US" sz="2000" noProof="1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hteck 36"/>
          <p:cNvSpPr>
            <a:spLocks noChangeArrowheads="1"/>
          </p:cNvSpPr>
          <p:nvPr/>
        </p:nvSpPr>
        <p:spPr bwMode="gray">
          <a:xfrm>
            <a:off x="323850" y="1010692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Дополнительная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851919" y="2420888"/>
            <a:ext cx="4608513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William Stallings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Operating Systems</a:t>
            </a:r>
          </a:p>
          <a:p>
            <a:pPr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Internals and Design Principles</a:t>
            </a:r>
          </a:p>
          <a:p>
            <a:pPr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Ninth Edition</a:t>
            </a:r>
          </a:p>
          <a:p>
            <a:pPr eaLnBrk="1" hangingPunct="1">
              <a:defRPr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F7962F-1C20-4EC0-AF62-19D2F8B68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2062800"/>
            <a:ext cx="2943000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135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_h1"/>
          <p:cNvSpPr>
            <a:spLocks noGrp="1" noChangeArrowheads="1"/>
          </p:cNvSpPr>
          <p:nvPr>
            <p:ph type="title"/>
          </p:nvPr>
        </p:nvSpPr>
        <p:spPr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Литература к курсу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36550" y="1772816"/>
            <a:ext cx="8496300" cy="44672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defTabSz="457200" fontAlgn="base">
              <a:spcBef>
                <a:spcPct val="0"/>
              </a:spcBef>
              <a:spcAft>
                <a:spcPct val="20000"/>
              </a:spcAft>
              <a:defRPr/>
            </a:pPr>
            <a:endParaRPr lang="en-US" sz="2000" noProof="1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hteck 36"/>
          <p:cNvSpPr>
            <a:spLocks noChangeArrowheads="1"/>
          </p:cNvSpPr>
          <p:nvPr/>
        </p:nvSpPr>
        <p:spPr bwMode="gray">
          <a:xfrm>
            <a:off x="323850" y="1010692"/>
            <a:ext cx="8496300" cy="546100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 defTabSz="457200" fontAlgn="base">
              <a:spcBef>
                <a:spcPct val="0"/>
              </a:spcBef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Дополнительная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851919" y="2420888"/>
            <a:ext cx="4752529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Avi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Silberschatz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Peter Baer Galvin</a:t>
            </a:r>
          </a:p>
          <a:p>
            <a:pPr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Greg Gagne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Operating System Concepts</a:t>
            </a:r>
          </a:p>
          <a:p>
            <a:pP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Tenth edition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1F8232-DE5C-435F-9C14-3601DC967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2062800"/>
            <a:ext cx="3142692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367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Название 1"/>
          <p:cNvSpPr>
            <a:spLocks noGrp="1"/>
          </p:cNvSpPr>
          <p:nvPr>
            <p:ph type="title"/>
          </p:nvPr>
        </p:nvSpPr>
        <p:spPr>
          <a:xfrm>
            <a:off x="228600" y="238125"/>
            <a:ext cx="8496300" cy="617538"/>
          </a:xfrm>
        </p:spPr>
        <p:txBody>
          <a:bodyPr/>
          <a:lstStyle/>
          <a:p>
            <a:pPr algn="l"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Тема</a:t>
            </a:r>
            <a:r>
              <a:rPr kumimoji="0" lang="en-US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0263" y="1069975"/>
            <a:ext cx="7989887" cy="22404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dirty="0">
              <a:solidFill>
                <a:srgbClr val="003794"/>
              </a:solidFill>
              <a:latin typeface="Lucida Grande CY" pitchFamily="2" charset="-52"/>
              <a:cs typeface="Arial" pitchFamily="34" charset="0"/>
            </a:endParaRPr>
          </a:p>
          <a:p>
            <a:pPr marL="1440000" defTabSz="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40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Обзор</a:t>
            </a:r>
          </a:p>
          <a:p>
            <a:pPr marL="1440000" defTabSz="4572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40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Введение</a:t>
            </a:r>
            <a:endParaRPr lang="ru-RU" sz="4000" dirty="0">
              <a:solidFill>
                <a:srgbClr val="00235C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48752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_h1"/>
          <p:cNvSpPr>
            <a:spLocks noGrp="1" noChangeArrowheads="1"/>
          </p:cNvSpPr>
          <p:nvPr>
            <p:ph type="title"/>
          </p:nvPr>
        </p:nvSpPr>
        <p:spPr>
          <a:xfrm>
            <a:off x="179512" y="238125"/>
            <a:ext cx="8784976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Структура вычислительной системы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36550" y="980728"/>
            <a:ext cx="8496300" cy="518457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defTabSz="457200" fontAlgn="base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defRPr/>
            </a:pPr>
            <a:endParaRPr lang="ru-RU" sz="2300" noProof="1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gray">
          <a:xfrm rot="5400000" flipV="1">
            <a:off x="440718" y="3330166"/>
            <a:ext cx="2997274" cy="512762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683568" y="126876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Пользователь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gray">
          <a:xfrm>
            <a:off x="683568" y="513013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Техническое  обеспечение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202901"/>
            <a:ext cx="1347597" cy="74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250067"/>
            <a:ext cx="751999" cy="605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668" y="5204626"/>
            <a:ext cx="140874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8" descr="http://xn----8sbacgtlkl0bfdudl4a2l.xn--p1ai/wp-content/uploads/2014/04/kompiuternie-kursy-dlya-nachinaushi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53" y="1251119"/>
            <a:ext cx="120205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5629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8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_h1"/>
          <p:cNvSpPr>
            <a:spLocks noGrp="1" noChangeArrowheads="1"/>
          </p:cNvSpPr>
          <p:nvPr>
            <p:ph type="title"/>
          </p:nvPr>
        </p:nvSpPr>
        <p:spPr>
          <a:xfrm>
            <a:off x="179512" y="238125"/>
            <a:ext cx="8784976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Структура вычислительной системы</a:t>
            </a:r>
            <a:endParaRPr kumimoji="0" lang="ru-RU" sz="3600" b="1" noProof="1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39"/>
          <p:cNvSpPr>
            <a:spLocks noChangeArrowheads="1"/>
          </p:cNvSpPr>
          <p:nvPr/>
        </p:nvSpPr>
        <p:spPr bwMode="gray">
          <a:xfrm>
            <a:off x="336550" y="980728"/>
            <a:ext cx="8496300" cy="518457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defTabSz="457200" fontAlgn="base">
              <a:lnSpc>
                <a:spcPct val="130000"/>
              </a:lnSpc>
              <a:spcBef>
                <a:spcPct val="0"/>
              </a:spcBef>
              <a:spcAft>
                <a:spcPct val="20000"/>
              </a:spcAft>
              <a:defRPr/>
            </a:pPr>
            <a:endParaRPr lang="ru-RU" sz="2300" noProof="1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202901"/>
            <a:ext cx="1347597" cy="74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250067"/>
            <a:ext cx="751999" cy="605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668" y="5204626"/>
            <a:ext cx="140874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 descr="http://xn----8sbacgtlkl0bfdudl4a2l.xn--p1ai/wp-content/uploads/2014/04/kompiuternie-kursy-dlya-nachinaushi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53" y="1251119"/>
            <a:ext cx="120205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9"/>
          <p:cNvSpPr>
            <a:spLocks noChangeArrowheads="1"/>
          </p:cNvSpPr>
          <p:nvPr/>
        </p:nvSpPr>
        <p:spPr bwMode="gray">
          <a:xfrm rot="5400000" flipV="1">
            <a:off x="1412826" y="4302274"/>
            <a:ext cx="1053058" cy="512762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gray">
          <a:xfrm rot="5400000" flipV="1">
            <a:off x="1381203" y="2398443"/>
            <a:ext cx="1125066" cy="504000"/>
          </a:xfrm>
          <a:prstGeom prst="rightArrow">
            <a:avLst>
              <a:gd name="adj1" fmla="val 55000"/>
              <a:gd name="adj2" fmla="val 63606"/>
            </a:avLst>
          </a:prstGeom>
          <a:gradFill rotWithShape="1">
            <a:gsLst>
              <a:gs pos="0">
                <a:srgbClr val="EAEAEA"/>
              </a:gs>
              <a:gs pos="100000">
                <a:srgbClr val="969696"/>
              </a:gs>
            </a:gsLst>
            <a:lin ang="0" scaled="1"/>
          </a:gradFill>
          <a:ln w="28575">
            <a:solidFill>
              <a:srgbClr val="FFFFFF"/>
            </a:solidFill>
            <a:miter lim="800000"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vert="eaVert" lIns="324000" tIns="0" rIns="0" bIns="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noProof="1"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683568" y="3212976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Программное обеспечение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683568" y="126876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Пользователь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gray">
          <a:xfrm>
            <a:off x="683568" y="5130130"/>
            <a:ext cx="2664296" cy="819150"/>
          </a:xfrm>
          <a:prstGeom prst="rect">
            <a:avLst/>
          </a:prstGeom>
          <a:solidFill>
            <a:srgbClr val="B2B2B2"/>
          </a:solidFill>
          <a:ln w="12700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35C"/>
                </a:solidFill>
                <a:effectLst/>
                <a:uLnTx/>
                <a:uFillTx/>
                <a:latin typeface="Arial" charset="0"/>
              </a:rPr>
              <a:t>Техническое  обеспечение</a:t>
            </a:r>
            <a:endParaRPr kumimoji="0" lang="ru-RU" altLang="ru-RU" sz="2000" b="1" i="0" u="none" strike="noStrike" kern="0" cap="none" spc="0" normalizeH="0" baseline="0" noProof="1">
              <a:ln>
                <a:noFill/>
              </a:ln>
              <a:solidFill>
                <a:srgbClr val="00235C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428" y="3052956"/>
            <a:ext cx="782955" cy="11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 descr="http://techinbits.com/wp-content/uploads/2015/06/illu_reprenez-le-controle-a-l-aide-de-linux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95018"/>
            <a:ext cx="12573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ttp://www.soft.su/upload/iblock/c24/c24cd420aa08f62c352c4e3d4e7d4b9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179638"/>
            <a:ext cx="738188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://supercomputer.susu.ru/upload/users/simulation/_images/flowvision_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16" y="3308226"/>
            <a:ext cx="11430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45572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Larissa-Design">
  <a:themeElements>
    <a:clrScheme name="Standard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A79FF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74747"/>
      </a:accent6>
      <a:hlink>
        <a:srgbClr val="C00000"/>
      </a:hlink>
      <a:folHlink>
        <a:srgbClr val="FFC0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A50021"/>
          </a:solidFill>
          <a:round/>
          <a:headEnd/>
          <a:tailEnd/>
        </a:ln>
      </a:spPr>
      <a:bodyPr/>
      <a:lstStyle>
        <a:defPPr>
          <a:defRPr dirty="0"/>
        </a:defPPr>
      </a:lstStyle>
    </a:spDef>
  </a:objectDefaults>
  <a:extraClrSchemeLst/>
</a:theme>
</file>

<file path=ppt/theme/theme6.xml><?xml version="1.0" encoding="utf-8"?>
<a:theme xmlns:a="http://schemas.openxmlformats.org/drawingml/2006/main" name="4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824</Words>
  <Application>Microsoft Office PowerPoint</Application>
  <PresentationFormat>Экран (4:3)</PresentationFormat>
  <Paragraphs>338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32</vt:i4>
      </vt:variant>
    </vt:vector>
  </HeadingPairs>
  <TitlesOfParts>
    <vt:vector size="45" baseType="lpstr">
      <vt:lpstr>Arial Unicode MS</vt:lpstr>
      <vt:lpstr>Arial</vt:lpstr>
      <vt:lpstr>Arial Black</vt:lpstr>
      <vt:lpstr>Calibri</vt:lpstr>
      <vt:lpstr>Lucida Grande CY</vt:lpstr>
      <vt:lpstr>Symbol</vt:lpstr>
      <vt:lpstr>Wingdings</vt:lpstr>
      <vt:lpstr>1_Тема Office</vt:lpstr>
      <vt:lpstr>Тема Office</vt:lpstr>
      <vt:lpstr>2_Тема Office</vt:lpstr>
      <vt:lpstr>3_Тема Office</vt:lpstr>
      <vt:lpstr>Larissa-Design</vt:lpstr>
      <vt:lpstr>4_Тема Office</vt:lpstr>
      <vt:lpstr>Презентация PowerPoint</vt:lpstr>
      <vt:lpstr>Литература к курсу</vt:lpstr>
      <vt:lpstr>Литература к курсу</vt:lpstr>
      <vt:lpstr>Литература к курсу</vt:lpstr>
      <vt:lpstr>Литература к курсу</vt:lpstr>
      <vt:lpstr>Литература к курсу</vt:lpstr>
      <vt:lpstr>Тема 1</vt:lpstr>
      <vt:lpstr>Структура вычислительной системы</vt:lpstr>
      <vt:lpstr>Структура вычислительной системы</vt:lpstr>
      <vt:lpstr>Структура вычислительной системы</vt:lpstr>
      <vt:lpstr>Структура вычислительной системы</vt:lpstr>
      <vt:lpstr>Структура вычислительной системы</vt:lpstr>
      <vt:lpstr>Что такое операционная система?</vt:lpstr>
      <vt:lpstr>Что такое операционная система?</vt:lpstr>
      <vt:lpstr>Эволюция вычислительных систем</vt:lpstr>
      <vt:lpstr>Эволюция вычислительных систем</vt:lpstr>
      <vt:lpstr>Эволюция вычислительных систем</vt:lpstr>
      <vt:lpstr>Мультипрограммирование и эволюция вычислительных систем</vt:lpstr>
      <vt:lpstr>Эволюция вычислительных систем</vt:lpstr>
      <vt:lpstr>Эволюция вычислительных систем</vt:lpstr>
      <vt:lpstr>Эволюция вычислительных систем</vt:lpstr>
      <vt:lpstr>Основные функции ОС</vt:lpstr>
      <vt:lpstr>Внутреннее строение ОС  </vt:lpstr>
      <vt:lpstr>Внутреннее строение ОС  </vt:lpstr>
      <vt:lpstr>Внутреннее строение ОС  </vt:lpstr>
      <vt:lpstr>Внутреннее строение ОС  </vt:lpstr>
      <vt:lpstr>Внутреннее строение ОС  </vt:lpstr>
      <vt:lpstr>Внутреннее строение ОС  </vt:lpstr>
      <vt:lpstr>Внутреннее строение ОС  </vt:lpstr>
      <vt:lpstr>Внутреннее строение ОС  </vt:lpstr>
      <vt:lpstr>Внутреннее строение ОС 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Операционные системы лекция 1</dc:title>
  <dc:creator/>
  <cp:lastModifiedBy/>
  <cp:revision>1</cp:revision>
  <dcterms:created xsi:type="dcterms:W3CDTF">2016-02-27T08:58:16Z</dcterms:created>
  <dcterms:modified xsi:type="dcterms:W3CDTF">2019-01-10T13:05:03Z</dcterms:modified>
</cp:coreProperties>
</file>